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301" r:id="rId2"/>
    <p:sldId id="621" r:id="rId3"/>
    <p:sldId id="521" r:id="rId4"/>
    <p:sldId id="570" r:id="rId5"/>
    <p:sldId id="623" r:id="rId6"/>
    <p:sldId id="571" r:id="rId7"/>
    <p:sldId id="573" r:id="rId8"/>
    <p:sldId id="572" r:id="rId9"/>
    <p:sldId id="574" r:id="rId10"/>
    <p:sldId id="575" r:id="rId11"/>
    <p:sldId id="576" r:id="rId12"/>
    <p:sldId id="577" r:id="rId13"/>
    <p:sldId id="584" r:id="rId14"/>
    <p:sldId id="613" r:id="rId15"/>
    <p:sldId id="579" r:id="rId16"/>
    <p:sldId id="578" r:id="rId17"/>
    <p:sldId id="580" r:id="rId18"/>
    <p:sldId id="581" r:id="rId19"/>
    <p:sldId id="582" r:id="rId20"/>
    <p:sldId id="583" r:id="rId21"/>
    <p:sldId id="625" r:id="rId22"/>
    <p:sldId id="585" r:id="rId23"/>
    <p:sldId id="586" r:id="rId24"/>
    <p:sldId id="587" r:id="rId25"/>
    <p:sldId id="588" r:id="rId26"/>
    <p:sldId id="589" r:id="rId27"/>
    <p:sldId id="590" r:id="rId28"/>
    <p:sldId id="592" r:id="rId29"/>
    <p:sldId id="626" r:id="rId30"/>
    <p:sldId id="627" r:id="rId31"/>
    <p:sldId id="591" r:id="rId32"/>
    <p:sldId id="593" r:id="rId33"/>
    <p:sldId id="594" r:id="rId34"/>
    <p:sldId id="595" r:id="rId35"/>
    <p:sldId id="616" r:id="rId36"/>
    <p:sldId id="617" r:id="rId37"/>
    <p:sldId id="618" r:id="rId38"/>
    <p:sldId id="619" r:id="rId39"/>
    <p:sldId id="620" r:id="rId40"/>
    <p:sldId id="596" r:id="rId41"/>
    <p:sldId id="597" r:id="rId42"/>
    <p:sldId id="599" r:id="rId43"/>
    <p:sldId id="598" r:id="rId44"/>
    <p:sldId id="600" r:id="rId45"/>
    <p:sldId id="601" r:id="rId46"/>
    <p:sldId id="602" r:id="rId47"/>
    <p:sldId id="603" r:id="rId48"/>
    <p:sldId id="604" r:id="rId49"/>
    <p:sldId id="605" r:id="rId50"/>
    <p:sldId id="606" r:id="rId51"/>
    <p:sldId id="607" r:id="rId52"/>
    <p:sldId id="608" r:id="rId53"/>
    <p:sldId id="609" r:id="rId54"/>
    <p:sldId id="612" r:id="rId55"/>
    <p:sldId id="610" r:id="rId56"/>
    <p:sldId id="611" r:id="rId57"/>
    <p:sldId id="628" r:id="rId58"/>
    <p:sldId id="622" r:id="rId59"/>
    <p:sldId id="624" r:id="rId60"/>
    <p:sldId id="629" r:id="rId61"/>
    <p:sldId id="630" r:id="rId62"/>
  </p:sldIdLst>
  <p:sldSz cx="9144000" cy="5143500" type="screen16x9"/>
  <p:notesSz cx="6858000" cy="9144000"/>
  <p:custDataLst>
    <p:tags r:id="rId6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F6C"/>
    <a:srgbClr val="46BCDE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25" autoAdjust="0"/>
    <p:restoredTop sz="95160" autoAdjust="0"/>
  </p:normalViewPr>
  <p:slideViewPr>
    <p:cSldViewPr snapToGrid="0">
      <p:cViewPr>
        <p:scale>
          <a:sx n="90" d="100"/>
          <a:sy n="90" d="100"/>
        </p:scale>
        <p:origin x="1351" y="2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2024/8/30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202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8709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58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708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59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2299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CF4CA7-7AAC-4C45-88E6-57EAF6DA16C9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11272"/>
      </p:ext>
    </p:extLst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65753"/>
      </p:ext>
    </p:extLst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47810"/>
      </p:ext>
    </p:extLst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9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6B1EA47-AA99-4F55-AEF3-3DA66267A0C2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470B42-93C0-4049-B9CB-A8EBAAC780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7429"/>
      </p:ext>
    </p:extLst>
  </p:cSld>
  <p:clrMapOvr>
    <a:masterClrMapping/>
  </p:clrMapOvr>
  <p:transition spd="slow">
    <p:cover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>
            <a:no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EDCEBCB-EE73-45D6-92CE-B2AE1D434CFB}"/>
              </a:ext>
            </a:extLst>
          </p:cNvPr>
          <p:cNvSpPr/>
          <p:nvPr userDrawn="1"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77444"/>
      </p:ext>
    </p:extLst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18166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50969"/>
      </p:ext>
    </p:extLst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61265"/>
      </p:ext>
    </p:extLst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43882"/>
      </p:ext>
    </p:extLst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12181"/>
      </p:ext>
    </p:extLst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82833"/>
      </p:ext>
    </p:extLst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44713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730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060450"/>
            <a:ext cx="8229600" cy="3534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1F63DC-E866-4077-8215-C471E38E7305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FFCFCD4-6DCF-4A23-AD20-AF62BB293DA8}"/>
              </a:ext>
            </a:extLst>
          </p:cNvPr>
          <p:cNvSpPr/>
          <p:nvPr userDrawn="1"/>
        </p:nvSpPr>
        <p:spPr>
          <a:xfrm>
            <a:off x="0" y="4838441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EB133451-4163-4C06-B844-3C1EE95F8FCF}"/>
              </a:ext>
            </a:extLst>
          </p:cNvPr>
          <p:cNvSpPr txBox="1">
            <a:spLocks/>
          </p:cNvSpPr>
          <p:nvPr userDrawn="1"/>
        </p:nvSpPr>
        <p:spPr>
          <a:xfrm>
            <a:off x="8639175" y="4838441"/>
            <a:ext cx="457199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BEBC7A-FD02-486B-81B5-A845787C689C}" type="slidenum">
              <a:rPr lang="zh-CN" altLang="en-US" sz="1600" smtClean="0">
                <a:solidFill>
                  <a:schemeClr val="bg1">
                    <a:lumMod val="95000"/>
                  </a:schemeClr>
                </a:solidFill>
              </a:rPr>
              <a:pPr/>
              <a:t>‹#›</a:t>
            </a:fld>
            <a:endParaRPr lang="zh-CN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97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  <p:sldLayoutId id="2147483669" r:id="rId13"/>
  </p:sldLayoutIdLst>
  <p:transition spd="slow">
    <p:pull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mbria Math" panose="020405030504060302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0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3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.cs.biu.ac.il/~keshetj/teaching/aml2016/sgd_optimization.pdf" TargetMode="Externa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ding-blocks-archives/machine-learning-online-2018/blob/master/12.%20Support%20Vector%20Machines/SVM.ipynb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7" Type="http://schemas.openxmlformats.org/officeDocument/2006/relationships/image" Target="../media/image6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59145"/>
            <a:ext cx="9144000" cy="854123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分类：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（硬间隔、软间隔、梯度下降算法）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5941" y="158700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1057" y="27073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2349113" y="3309842"/>
            <a:ext cx="3919063" cy="4091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覃雄派</a:t>
            </a:r>
            <a:endParaRPr lang="mr-I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91"/>
          <p:cNvGrpSpPr>
            <a:grpSpLocks/>
          </p:cNvGrpSpPr>
          <p:nvPr/>
        </p:nvGrpSpPr>
        <p:grpSpPr bwMode="auto">
          <a:xfrm>
            <a:off x="1822357" y="3309841"/>
            <a:ext cx="390552" cy="616758"/>
            <a:chOff x="936" y="1480"/>
            <a:chExt cx="1589" cy="2510"/>
          </a:xfrm>
        </p:grpSpPr>
        <p:grpSp>
          <p:nvGrpSpPr>
            <p:cNvPr id="26" name="组合 33"/>
            <p:cNvGrpSpPr>
              <a:grpSpLocks/>
            </p:cNvGrpSpPr>
            <p:nvPr/>
          </p:nvGrpSpPr>
          <p:grpSpPr bwMode="auto">
            <a:xfrm>
              <a:off x="985" y="1583"/>
              <a:ext cx="1441" cy="2407"/>
              <a:chOff x="1754168" y="3653262"/>
              <a:chExt cx="1857599" cy="310781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196990" y="4093185"/>
                <a:ext cx="968886" cy="266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zh-CN" sz="2700">
                  <a:solidFill>
                    <a:srgbClr val="CA00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4"/>
            <p:cNvGrpSpPr>
              <a:grpSpLocks/>
            </p:cNvGrpSpPr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73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最大间隔</a:t>
            </a:r>
            <a:endParaRPr kumimoji="1" lang="en-US" altLang="zh-CN" dirty="0"/>
          </a:p>
          <a:p>
            <a:r>
              <a:rPr lang="zh-CN" altLang="zh-CN" dirty="0"/>
              <a:t>这里以二维平面上的数据点为例，如果存在两类数据</a:t>
            </a:r>
            <a:endParaRPr lang="en-US" altLang="zh-CN" dirty="0"/>
          </a:p>
          <a:p>
            <a:pPr lvl="1"/>
            <a:r>
              <a:rPr lang="zh-CN" altLang="zh-CN" dirty="0"/>
              <a:t>我们想要找到一个分类边界</a:t>
            </a:r>
            <a:r>
              <a:rPr lang="en-US" altLang="zh-CN" dirty="0"/>
              <a:t>(</a:t>
            </a:r>
            <a:r>
              <a:rPr lang="zh-CN" altLang="zh-CN" dirty="0"/>
              <a:t>决策边界，即一条直线</a:t>
            </a:r>
            <a:r>
              <a:rPr lang="en-US" altLang="zh-CN" dirty="0"/>
              <a:t>)</a:t>
            </a:r>
          </a:p>
          <a:p>
            <a:pPr lvl="1"/>
            <a:r>
              <a:rPr lang="zh-CN" altLang="zh-CN" dirty="0"/>
              <a:t>将这两类数据给分开</a:t>
            </a:r>
            <a:endParaRPr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zh-CN" dirty="0"/>
              <a:t>理论上讲，这样的决策边界有无数种选择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906" y="2300514"/>
            <a:ext cx="4058188" cy="179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6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最大间隔</a:t>
            </a:r>
            <a:endParaRPr kumimoji="1" lang="en-US" altLang="zh-CN" dirty="0"/>
          </a:p>
          <a:p>
            <a:r>
              <a:rPr lang="zh-CN" altLang="zh-CN" dirty="0"/>
              <a:t>这里以二维平面上的数据点为例，如果存在两类数据</a:t>
            </a:r>
            <a:endParaRPr lang="en-US" altLang="zh-CN" dirty="0"/>
          </a:p>
          <a:p>
            <a:pPr lvl="1"/>
            <a:r>
              <a:rPr lang="zh-CN" altLang="zh-CN" dirty="0"/>
              <a:t>我们想要找到一个分类边界</a:t>
            </a:r>
            <a:r>
              <a:rPr lang="en-US" altLang="zh-CN" dirty="0"/>
              <a:t>(</a:t>
            </a:r>
            <a:r>
              <a:rPr lang="zh-CN" altLang="zh-CN" dirty="0"/>
              <a:t>决策边界，即一条直线</a:t>
            </a:r>
            <a:r>
              <a:rPr lang="en-US" altLang="zh-CN" dirty="0"/>
              <a:t>)</a:t>
            </a:r>
          </a:p>
          <a:p>
            <a:pPr lvl="1"/>
            <a:r>
              <a:rPr lang="zh-CN" altLang="zh-CN" dirty="0"/>
              <a:t>将这两类数据给分开</a:t>
            </a:r>
            <a:endParaRPr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哪一条分割线最好？</a:t>
            </a:r>
            <a:endParaRPr lang="en-US" altLang="zh-CN" dirty="0"/>
          </a:p>
          <a:p>
            <a:pPr lvl="1"/>
            <a:r>
              <a:rPr kumimoji="1" lang="zh-CN" altLang="en-US" dirty="0">
                <a:solidFill>
                  <a:srgbClr val="C00000"/>
                </a:solidFill>
              </a:rPr>
              <a:t>优化目标：间隔最大化</a:t>
            </a:r>
            <a:endParaRPr kumimoji="1" lang="en-US" altLang="zh-CN" dirty="0">
              <a:solidFill>
                <a:srgbClr val="C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51910" y="4021366"/>
            <a:ext cx="4968240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SVM</a:t>
            </a: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算法认为，靠近决策边界的正样本点和负样本点到决策边界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直线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的距离最大的时候，这样的分类边界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直线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是最好的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，如图所示</a:t>
            </a:r>
            <a:endParaRPr lang="zh-CN" altLang="en-US" sz="1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270" y="2116682"/>
            <a:ext cx="4937760" cy="1729604"/>
          </a:xfrm>
          <a:prstGeom prst="rect">
            <a:avLst/>
          </a:prstGeom>
        </p:spPr>
      </p:pic>
      <p:sp>
        <p:nvSpPr>
          <p:cNvPr id="4" name="右大括号 3"/>
          <p:cNvSpPr/>
          <p:nvPr/>
        </p:nvSpPr>
        <p:spPr>
          <a:xfrm rot="2037928">
            <a:off x="5334036" y="3318944"/>
            <a:ext cx="339090" cy="596391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499514" y="3102465"/>
            <a:ext cx="23206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边距是从分类面到最近的训练样本的距离</a:t>
            </a:r>
          </a:p>
        </p:txBody>
      </p:sp>
    </p:spTree>
    <p:extLst>
      <p:ext uri="{BB962C8B-B14F-4D97-AF65-F5344CB8AC3E}">
        <p14:creationId xmlns:p14="http://schemas.microsoft.com/office/powerpoint/2010/main" val="318593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/>
              <a:t>最大间隔</a:t>
            </a: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lang="zh-CN" altLang="zh-CN" dirty="0"/>
              <a:t>这里以二维平面上的数据点为例，如果存在两类数据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zh-CN" dirty="0"/>
              <a:t>我们想要找到一个分类边界</a:t>
            </a:r>
            <a:r>
              <a:rPr lang="en-US" altLang="zh-CN" dirty="0"/>
              <a:t>(</a:t>
            </a:r>
            <a:r>
              <a:rPr lang="zh-CN" altLang="zh-CN" dirty="0"/>
              <a:t>决策边界，即一条直线</a:t>
            </a:r>
            <a:r>
              <a:rPr lang="en-US" altLang="zh-CN" dirty="0"/>
              <a:t>)</a:t>
            </a:r>
            <a:r>
              <a:rPr lang="zh-CN" altLang="zh-CN" dirty="0"/>
              <a:t>，将这两类数据给分开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哪一条分割线最好？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kumimoji="1" lang="zh-CN" altLang="en-US" dirty="0"/>
              <a:t>优化目标：</a:t>
            </a:r>
            <a:r>
              <a:rPr kumimoji="1" lang="zh-CN" altLang="en-US" dirty="0">
                <a:solidFill>
                  <a:srgbClr val="C00000"/>
                </a:solidFill>
              </a:rPr>
              <a:t>间隔最大化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1">
              <a:lnSpc>
                <a:spcPct val="120000"/>
              </a:lnSpc>
            </a:pPr>
            <a:endParaRPr kumimoji="1" lang="en-US" altLang="zh-CN" dirty="0"/>
          </a:p>
          <a:p>
            <a:pPr lvl="1">
              <a:lnSpc>
                <a:spcPct val="120000"/>
              </a:lnSpc>
            </a:pPr>
            <a:endParaRPr kumimoji="1" lang="en-US" altLang="zh-CN" dirty="0"/>
          </a:p>
          <a:p>
            <a:pPr lvl="1">
              <a:lnSpc>
                <a:spcPct val="120000"/>
              </a:lnSpc>
            </a:pPr>
            <a:endParaRPr kumimoji="1" lang="en-US" altLang="zh-CN" dirty="0"/>
          </a:p>
          <a:p>
            <a:pPr lvl="1">
              <a:lnSpc>
                <a:spcPct val="120000"/>
              </a:lnSpc>
            </a:pPr>
            <a:endParaRPr kumimoji="1" lang="en-US" altLang="zh-CN" dirty="0"/>
          </a:p>
          <a:p>
            <a:pPr lvl="1">
              <a:lnSpc>
                <a:spcPct val="120000"/>
              </a:lnSpc>
            </a:pPr>
            <a:endParaRPr kumimoji="1" lang="en-US" altLang="zh-CN" dirty="0"/>
          </a:p>
          <a:p>
            <a:pPr lvl="1">
              <a:lnSpc>
                <a:spcPct val="120000"/>
              </a:lnSpc>
            </a:pPr>
            <a:endParaRPr kumimoji="1" lang="en-US" altLang="zh-CN" dirty="0"/>
          </a:p>
          <a:p>
            <a:pPr lvl="1">
              <a:lnSpc>
                <a:spcPct val="120000"/>
              </a:lnSpc>
            </a:pPr>
            <a:r>
              <a:rPr lang="zh-CN" altLang="zh-CN" dirty="0"/>
              <a:t>中间那条直线就是符合间隔最大化的分类边界</a:t>
            </a:r>
            <a:r>
              <a:rPr lang="en-US" altLang="zh-CN" dirty="0"/>
              <a:t>(</a:t>
            </a:r>
            <a:r>
              <a:rPr lang="zh-CN" altLang="zh-CN" dirty="0"/>
              <a:t>直线</a:t>
            </a:r>
            <a:r>
              <a:rPr lang="en-US" altLang="zh-CN" dirty="0"/>
              <a:t>)</a:t>
            </a:r>
          </a:p>
          <a:p>
            <a:pPr lvl="2">
              <a:lnSpc>
                <a:spcPct val="120000"/>
              </a:lnSpc>
            </a:pPr>
            <a:r>
              <a:rPr lang="zh-CN" altLang="zh-CN" dirty="0"/>
              <a:t>它由</a:t>
            </a:r>
            <a:r>
              <a:rPr lang="en-US" altLang="zh-CN" dirty="0"/>
              <a:t>2</a:t>
            </a:r>
            <a:r>
              <a:rPr lang="zh-CN" altLang="zh-CN" dirty="0"/>
              <a:t>个正样本点</a:t>
            </a:r>
            <a:r>
              <a:rPr lang="en-US" altLang="zh-CN" dirty="0"/>
              <a:t>(</a:t>
            </a:r>
            <a:r>
              <a:rPr lang="zh-CN" altLang="zh-CN" dirty="0"/>
              <a:t>正方形、深色</a:t>
            </a:r>
            <a:r>
              <a:rPr lang="en-US" altLang="zh-CN" dirty="0"/>
              <a:t>)</a:t>
            </a:r>
            <a:r>
              <a:rPr lang="zh-CN" altLang="zh-CN" dirty="0"/>
              <a:t>、以及</a:t>
            </a:r>
            <a:r>
              <a:rPr lang="en-US" altLang="zh-CN" dirty="0"/>
              <a:t>1</a:t>
            </a:r>
            <a:r>
              <a:rPr lang="zh-CN" altLang="zh-CN" dirty="0"/>
              <a:t>个负样本点</a:t>
            </a:r>
            <a:r>
              <a:rPr lang="en-US" altLang="zh-CN" dirty="0"/>
              <a:t>(</a:t>
            </a:r>
            <a:r>
              <a:rPr lang="zh-CN" altLang="zh-CN" dirty="0"/>
              <a:t>圆形、深色</a:t>
            </a:r>
            <a:r>
              <a:rPr lang="en-US" altLang="zh-CN" dirty="0"/>
              <a:t>)</a:t>
            </a:r>
            <a:r>
              <a:rPr lang="zh-CN" altLang="zh-CN" dirty="0"/>
              <a:t>唯一确定</a:t>
            </a:r>
            <a:endParaRPr lang="en-US" altLang="zh-CN" dirty="0"/>
          </a:p>
          <a:p>
            <a:pPr lvl="2">
              <a:lnSpc>
                <a:spcPct val="120000"/>
              </a:lnSpc>
            </a:pPr>
            <a:r>
              <a:rPr lang="zh-CN" altLang="zh-CN" dirty="0"/>
              <a:t>其它数据点不会影响该分类边界的确定</a:t>
            </a:r>
            <a:endParaRPr lang="en-US" altLang="zh-CN" dirty="0"/>
          </a:p>
          <a:p>
            <a:pPr lvl="2">
              <a:lnSpc>
                <a:spcPct val="120000"/>
              </a:lnSpc>
            </a:pPr>
            <a:r>
              <a:rPr lang="zh-CN" altLang="zh-CN" dirty="0"/>
              <a:t>这三个数据点称为</a:t>
            </a:r>
            <a:r>
              <a:rPr lang="zh-CN" altLang="zh-CN" dirty="0">
                <a:solidFill>
                  <a:srgbClr val="C00000"/>
                </a:solidFill>
              </a:rPr>
              <a:t>支持向量</a:t>
            </a:r>
            <a:endParaRPr kumimoji="1" lang="en-US" altLang="zh-CN" dirty="0">
              <a:solidFill>
                <a:srgbClr val="C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954" y="2272365"/>
            <a:ext cx="3488228" cy="130808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778685" y="4473080"/>
            <a:ext cx="272382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位于分类边距上的数据点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90654" y="2248163"/>
            <a:ext cx="3755686" cy="13849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最好分割线的直觉：</a:t>
            </a:r>
            <a:r>
              <a:rPr lang="zh-CN" altLang="zh-CN" sz="1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这个分隔线怎么</a:t>
            </a:r>
            <a:r>
              <a:rPr lang="zh-CN" altLang="en-US" sz="1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</a:t>
            </a:r>
            <a:r>
              <a:rPr lang="zh-CN" altLang="zh-CN" sz="1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最好，最直觉的思想就是</a:t>
            </a:r>
            <a:r>
              <a:rPr lang="en-US" altLang="zh-CN" sz="1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zh-CN" altLang="zh-CN" sz="1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不偏不倚</a:t>
            </a:r>
            <a:r>
              <a:rPr lang="en-US" altLang="zh-CN" sz="1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zh-CN" altLang="zh-CN" sz="1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，与两类样本点的边界保持相等的最远的距离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更进一步的，是距离两类数据点的前沿最远，所以定义最接近边界的数据点定义为支持向量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9325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/>
              <a:t>最大间隔</a:t>
            </a: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lang="zh-CN" altLang="zh-CN" dirty="0"/>
              <a:t>这里以二维平面上的数据点为例，如果存在两类数据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zh-CN" dirty="0"/>
              <a:t>我们想要找到一个分类边界</a:t>
            </a:r>
            <a:r>
              <a:rPr lang="en-US" altLang="zh-CN" dirty="0"/>
              <a:t>(</a:t>
            </a:r>
            <a:r>
              <a:rPr lang="zh-CN" altLang="zh-CN" dirty="0"/>
              <a:t>决策边界，即一条直线</a:t>
            </a:r>
            <a:r>
              <a:rPr lang="en-US" altLang="zh-CN" dirty="0"/>
              <a:t>)</a:t>
            </a:r>
            <a:r>
              <a:rPr lang="zh-CN" altLang="zh-CN" dirty="0"/>
              <a:t>，将这两类数据给分开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哪一条分割线最好？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kumimoji="1" lang="zh-CN" altLang="en-US" dirty="0">
                <a:solidFill>
                  <a:srgbClr val="C00000"/>
                </a:solidFill>
              </a:rPr>
              <a:t>优化目标：间隔最大化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1">
              <a:lnSpc>
                <a:spcPct val="120000"/>
              </a:lnSpc>
            </a:pPr>
            <a:endParaRPr kumimoji="1" lang="en-US" altLang="zh-CN" dirty="0"/>
          </a:p>
          <a:p>
            <a:pPr lvl="1">
              <a:lnSpc>
                <a:spcPct val="120000"/>
              </a:lnSpc>
            </a:pPr>
            <a:endParaRPr kumimoji="1" lang="en-US" altLang="zh-CN" dirty="0"/>
          </a:p>
          <a:p>
            <a:pPr lvl="1">
              <a:lnSpc>
                <a:spcPct val="120000"/>
              </a:lnSpc>
            </a:pPr>
            <a:endParaRPr kumimoji="1" lang="en-US" altLang="zh-CN" dirty="0"/>
          </a:p>
          <a:p>
            <a:pPr lvl="1">
              <a:lnSpc>
                <a:spcPct val="120000"/>
              </a:lnSpc>
            </a:pPr>
            <a:endParaRPr kumimoji="1" lang="en-US" altLang="zh-CN" dirty="0"/>
          </a:p>
          <a:p>
            <a:pPr lvl="1">
              <a:lnSpc>
                <a:spcPct val="120000"/>
              </a:lnSpc>
            </a:pPr>
            <a:endParaRPr kumimoji="1" lang="en-US" altLang="zh-CN" dirty="0"/>
          </a:p>
          <a:p>
            <a:pPr lvl="1">
              <a:lnSpc>
                <a:spcPct val="120000"/>
              </a:lnSpc>
            </a:pPr>
            <a:endParaRPr kumimoji="1" lang="en-US" altLang="zh-CN" dirty="0"/>
          </a:p>
          <a:p>
            <a:pPr lvl="1">
              <a:lnSpc>
                <a:spcPct val="120000"/>
              </a:lnSpc>
            </a:pPr>
            <a:r>
              <a:rPr lang="zh-CN" altLang="zh-CN" dirty="0"/>
              <a:t>对于二维平面，决策边界是一条直线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zh-CN" dirty="0"/>
              <a:t>对于</a:t>
            </a:r>
            <a:r>
              <a:rPr lang="en-US" altLang="zh-CN" dirty="0"/>
              <a:t>3</a:t>
            </a:r>
            <a:r>
              <a:rPr lang="zh-CN" altLang="zh-CN" dirty="0"/>
              <a:t>维空间，决策边界是一个平面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zh-CN" dirty="0"/>
              <a:t>一般地，对于更高维空间，</a:t>
            </a:r>
            <a:r>
              <a:rPr lang="zh-CN" altLang="zh-CN" dirty="0">
                <a:solidFill>
                  <a:srgbClr val="C00000"/>
                </a:solidFill>
              </a:rPr>
              <a:t>决策边界是一个超平面</a:t>
            </a:r>
            <a:endParaRPr kumimoji="1" lang="en-US" altLang="zh-CN" dirty="0">
              <a:solidFill>
                <a:srgbClr val="C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550" y="1897379"/>
            <a:ext cx="4594860" cy="1723073"/>
          </a:xfrm>
          <a:prstGeom prst="rect">
            <a:avLst/>
          </a:prstGeom>
        </p:spPr>
      </p:pic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4C7D524E-0E2A-4625-A025-79B9672C6307}"/>
              </a:ext>
            </a:extLst>
          </p:cNvPr>
          <p:cNvSpPr/>
          <p:nvPr/>
        </p:nvSpPr>
        <p:spPr>
          <a:xfrm>
            <a:off x="4201886" y="3254829"/>
            <a:ext cx="2989943" cy="1008624"/>
          </a:xfrm>
          <a:custGeom>
            <a:avLst/>
            <a:gdLst>
              <a:gd name="connsiteX0" fmla="*/ 0 w 2989943"/>
              <a:gd name="connsiteY0" fmla="*/ 616857 h 1008624"/>
              <a:gd name="connsiteX1" fmla="*/ 1045028 w 2989943"/>
              <a:gd name="connsiteY1" fmla="*/ 921657 h 1008624"/>
              <a:gd name="connsiteX2" fmla="*/ 2144485 w 2989943"/>
              <a:gd name="connsiteY2" fmla="*/ 986971 h 1008624"/>
              <a:gd name="connsiteX3" fmla="*/ 2772228 w 2989943"/>
              <a:gd name="connsiteY3" fmla="*/ 595085 h 1008624"/>
              <a:gd name="connsiteX4" fmla="*/ 2989943 w 2989943"/>
              <a:gd name="connsiteY4" fmla="*/ 0 h 1008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9943" h="1008624">
                <a:moveTo>
                  <a:pt x="0" y="616857"/>
                </a:moveTo>
                <a:cubicBezTo>
                  <a:pt x="343807" y="738414"/>
                  <a:pt x="687614" y="859971"/>
                  <a:pt x="1045028" y="921657"/>
                </a:cubicBezTo>
                <a:cubicBezTo>
                  <a:pt x="1402442" y="983343"/>
                  <a:pt x="1856618" y="1041400"/>
                  <a:pt x="2144485" y="986971"/>
                </a:cubicBezTo>
                <a:cubicBezTo>
                  <a:pt x="2432352" y="932542"/>
                  <a:pt x="2631318" y="759580"/>
                  <a:pt x="2772228" y="595085"/>
                </a:cubicBezTo>
                <a:cubicBezTo>
                  <a:pt x="2913138" y="430590"/>
                  <a:pt x="2951540" y="215295"/>
                  <a:pt x="2989943" y="0"/>
                </a:cubicBezTo>
              </a:path>
            </a:pathLst>
          </a:custGeom>
          <a:noFill/>
          <a:ln>
            <a:solidFill>
              <a:srgbClr val="C00000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00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/>
              <a:t>最大间隔</a:t>
            </a: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lang="zh-CN" altLang="zh-CN" sz="1500" dirty="0"/>
              <a:t>这里以二维平面上的数据点为例，如果存在两类数据</a:t>
            </a:r>
            <a:endParaRPr lang="en-US" altLang="zh-CN" sz="1500" dirty="0"/>
          </a:p>
          <a:p>
            <a:pPr lvl="1">
              <a:lnSpc>
                <a:spcPct val="120000"/>
              </a:lnSpc>
            </a:pPr>
            <a:r>
              <a:rPr lang="zh-CN" altLang="zh-CN" sz="1500" dirty="0"/>
              <a:t>我们想要找到一个分类边界</a:t>
            </a:r>
            <a:r>
              <a:rPr lang="en-US" altLang="zh-CN" sz="1500" dirty="0"/>
              <a:t>(</a:t>
            </a:r>
            <a:r>
              <a:rPr lang="zh-CN" altLang="zh-CN" sz="1500" dirty="0"/>
              <a:t>决策边界，即一条直线</a:t>
            </a:r>
            <a:r>
              <a:rPr lang="en-US" altLang="zh-CN" sz="1500" dirty="0"/>
              <a:t>)</a:t>
            </a:r>
            <a:r>
              <a:rPr lang="zh-CN" altLang="zh-CN" sz="1500" dirty="0"/>
              <a:t>，将这两类数据给分开</a:t>
            </a:r>
            <a:endParaRPr lang="en-US" altLang="zh-CN" sz="1500" dirty="0"/>
          </a:p>
          <a:p>
            <a:pPr lvl="1">
              <a:lnSpc>
                <a:spcPct val="120000"/>
              </a:lnSpc>
            </a:pPr>
            <a:r>
              <a:rPr lang="zh-CN" altLang="en-US" sz="1500" dirty="0"/>
              <a:t>哪一条分割线最好？</a:t>
            </a:r>
            <a:endParaRPr lang="en-US" altLang="zh-CN" sz="1500" dirty="0"/>
          </a:p>
          <a:p>
            <a:pPr lvl="1">
              <a:lnSpc>
                <a:spcPct val="120000"/>
              </a:lnSpc>
            </a:pPr>
            <a:r>
              <a:rPr kumimoji="1" lang="zh-CN" altLang="en-US" sz="1500" dirty="0">
                <a:solidFill>
                  <a:srgbClr val="C00000"/>
                </a:solidFill>
              </a:rPr>
              <a:t>优化目标：间隔最大化</a:t>
            </a:r>
            <a:endParaRPr kumimoji="1" lang="en-US" altLang="zh-CN" sz="1500" dirty="0">
              <a:solidFill>
                <a:srgbClr val="C00000"/>
              </a:solidFill>
            </a:endParaRPr>
          </a:p>
          <a:p>
            <a:pPr lvl="1">
              <a:lnSpc>
                <a:spcPct val="120000"/>
              </a:lnSpc>
            </a:pPr>
            <a:endParaRPr kumimoji="1" lang="en-US" altLang="zh-CN" dirty="0"/>
          </a:p>
          <a:p>
            <a:pPr lvl="1">
              <a:lnSpc>
                <a:spcPct val="120000"/>
              </a:lnSpc>
            </a:pPr>
            <a:endParaRPr kumimoji="1" lang="en-US" altLang="zh-CN" dirty="0"/>
          </a:p>
          <a:p>
            <a:pPr lvl="1">
              <a:lnSpc>
                <a:spcPct val="120000"/>
              </a:lnSpc>
            </a:pPr>
            <a:endParaRPr kumimoji="1" lang="en-US" altLang="zh-CN" dirty="0"/>
          </a:p>
          <a:p>
            <a:pPr lvl="1">
              <a:lnSpc>
                <a:spcPct val="120000"/>
              </a:lnSpc>
            </a:pPr>
            <a:endParaRPr kumimoji="1" lang="en-US" altLang="zh-CN" dirty="0"/>
          </a:p>
          <a:p>
            <a:pPr lvl="1">
              <a:lnSpc>
                <a:spcPct val="120000"/>
              </a:lnSpc>
            </a:pPr>
            <a:endParaRPr kumimoji="1" lang="en-US" altLang="zh-CN" dirty="0"/>
          </a:p>
          <a:p>
            <a:pPr lvl="1">
              <a:lnSpc>
                <a:spcPct val="120000"/>
              </a:lnSpc>
            </a:pP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765" y="2082710"/>
            <a:ext cx="3945428" cy="172307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3769" y="3311824"/>
            <a:ext cx="4637603" cy="12464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500" dirty="0"/>
              <a:t>直觉上，比其它分类界面更不容易出错，分类面的微小扰动不会导致错误发生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500" dirty="0"/>
              <a:t>理论上，VC理论证明最大边距分类器具有较好的泛化能力(generalization ability)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500" dirty="0"/>
              <a:t>实际应用中，SVM在很多应用上取得了很好的效果</a:t>
            </a:r>
          </a:p>
        </p:txBody>
      </p:sp>
    </p:spTree>
    <p:extLst>
      <p:ext uri="{BB962C8B-B14F-4D97-AF65-F5344CB8AC3E}">
        <p14:creationId xmlns:p14="http://schemas.microsoft.com/office/powerpoint/2010/main" val="297649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pause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1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向量点积、夹角余弦、距离</a:t>
                </a:r>
                <a:endParaRPr kumimoji="1" lang="en-US" altLang="zh-CN" dirty="0"/>
              </a:p>
              <a:p>
                <a:r>
                  <a:rPr lang="zh-CN" altLang="zh-CN" dirty="0"/>
                  <a:t>假设有向量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zh-CN" altLang="zh-CN" dirty="0"/>
                  <a:t>和向量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zh-CN" altLang="zh-CN" dirty="0"/>
                  <a:t>，向量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zh-CN" altLang="zh-CN" dirty="0"/>
                  <a:t>在向量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zh-CN" altLang="zh-CN" dirty="0"/>
                  <a:t>上的投影的模，即距离</a:t>
                </a:r>
                <a:r>
                  <a:rPr lang="en-US" altLang="zh-CN" dirty="0"/>
                  <a:t>d</a:t>
                </a:r>
                <a:r>
                  <a:rPr lang="zh-CN" altLang="zh-CN" dirty="0"/>
                  <a:t>，可以计算如下：</a:t>
                </a:r>
              </a:p>
              <a:p>
                <a:pPr lvl="1"/>
                <a:r>
                  <a:rPr lang="zh-CN" altLang="zh-CN" dirty="0"/>
                  <a:t>向量的内积为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. </m:t>
                    </m:r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US" altLang="zh-CN" dirty="0"/>
                  <a:t>=||a||×||b||×cos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zh-CN" dirty="0"/>
                  <a:t>于是夹角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zh-CN" dirty="0"/>
                  <a:t>的余弦为</a:t>
                </a:r>
                <a:r>
                  <a:rPr lang="en-US" altLang="zh-CN" dirty="0"/>
                  <a:t>cos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 </m:t>
                        </m:r>
                        <m:acc>
                          <m:accPr>
                            <m:chr m:val="⃗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num>
                      <m:den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||×||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pPr lvl="1"/>
                <a:r>
                  <a:rPr lang="zh-CN" altLang="zh-CN" dirty="0">
                    <a:solidFill>
                      <a:srgbClr val="C00000"/>
                    </a:solidFill>
                  </a:rPr>
                  <a:t>距离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d</a:t>
                </a:r>
                <a:r>
                  <a:rPr lang="zh-CN" altLang="zh-CN" dirty="0"/>
                  <a:t>可以表示为</a:t>
                </a:r>
                <a:r>
                  <a:rPr lang="en-US" altLang="zh-CN" dirty="0"/>
                  <a:t>d=||b||cos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dirty="0"/>
                  <a:t>=||b||×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 </m:t>
                        </m:r>
                        <m:acc>
                          <m:accPr>
                            <m:chr m:val="⃗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num>
                      <m:den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||×||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</m:t>
                        </m:r>
                      </m:den>
                    </m:f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zh-CN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. </m:t>
                        </m:r>
                        <m:acc>
                          <m:accPr>
                            <m:chr m:val="⃗"/>
                            <m:ctrlPr>
                              <a:rPr lang="zh-CN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num>
                      <m:den>
                        <m:r>
                          <a:rPr lang="en-US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</m:den>
                    </m:f>
                  </m:oMath>
                </a14:m>
                <a:endParaRPr kumimoji="1" lang="en-US" altLang="zh-CN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3597866"/>
            <a:ext cx="3623310" cy="148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向量点积、夹角余弦、距离</a:t>
                </a:r>
                <a:endParaRPr kumimoji="1" lang="en-US" altLang="zh-CN" dirty="0"/>
              </a:p>
              <a:p>
                <a:r>
                  <a:rPr lang="zh-CN" altLang="zh-CN" dirty="0"/>
                  <a:t>假设有向量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zh-CN" altLang="zh-CN" dirty="0"/>
                  <a:t>和向量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zh-CN" altLang="zh-CN" dirty="0"/>
                  <a:t>，向量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zh-CN" altLang="zh-CN" dirty="0"/>
                  <a:t>在向量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zh-CN" altLang="zh-CN" dirty="0"/>
                  <a:t>上的投影的模，即距离</a:t>
                </a:r>
                <a:r>
                  <a:rPr lang="en-US" altLang="zh-CN" dirty="0"/>
                  <a:t>d</a:t>
                </a:r>
                <a:r>
                  <a:rPr lang="zh-CN" altLang="zh-CN" dirty="0"/>
                  <a:t>，可以计算如下：</a:t>
                </a:r>
              </a:p>
              <a:p>
                <a:pPr lvl="1"/>
                <a:r>
                  <a:rPr lang="zh-CN" altLang="zh-CN" dirty="0"/>
                  <a:t>向量的内积为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. </m:t>
                    </m:r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US" altLang="zh-CN" dirty="0"/>
                  <a:t>=||a||×||b||×cos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zh-CN" dirty="0"/>
                  <a:t>于是夹角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zh-CN" dirty="0"/>
                  <a:t>的余弦为</a:t>
                </a:r>
                <a:r>
                  <a:rPr lang="en-US" altLang="zh-CN" dirty="0"/>
                  <a:t>cos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 </m:t>
                        </m:r>
                        <m:acc>
                          <m:accPr>
                            <m:chr m:val="⃗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num>
                      <m:den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||×||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pPr lvl="1"/>
                <a:r>
                  <a:rPr lang="zh-CN" altLang="zh-CN" dirty="0"/>
                  <a:t>距离</a:t>
                </a:r>
                <a:r>
                  <a:rPr lang="en-US" altLang="zh-CN" dirty="0"/>
                  <a:t>d</a:t>
                </a:r>
                <a:r>
                  <a:rPr lang="zh-CN" altLang="zh-CN" dirty="0"/>
                  <a:t>可以表示为</a:t>
                </a:r>
                <a:r>
                  <a:rPr lang="en-US" altLang="zh-CN" dirty="0"/>
                  <a:t>d=||b||cos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dirty="0"/>
                  <a:t>=||b||×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 </m:t>
                        </m:r>
                        <m:acc>
                          <m:accPr>
                            <m:chr m:val="⃗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num>
                      <m:den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||×||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</m:t>
                        </m:r>
                      </m:den>
                    </m:f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zh-CN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. </m:t>
                        </m:r>
                        <m:acc>
                          <m:accPr>
                            <m:chr m:val="⃗"/>
                            <m:ctrlPr>
                              <a:rPr lang="zh-CN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num>
                      <m:den>
                        <m:r>
                          <a:rPr lang="en-US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</m:den>
                    </m:f>
                  </m:oMath>
                </a14:m>
                <a:endParaRPr kumimoji="1" lang="en-US" altLang="zh-CN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圆角矩形 3"/>
          <p:cNvSpPr/>
          <p:nvPr/>
        </p:nvSpPr>
        <p:spPr>
          <a:xfrm>
            <a:off x="6396755" y="1694101"/>
            <a:ext cx="2354815" cy="14720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600" dirty="0"/>
              <a:t>课堂练习：</a:t>
            </a:r>
            <a:endParaRPr lang="en-US" altLang="zh-CN" sz="1600" dirty="0"/>
          </a:p>
          <a:p>
            <a:pPr algn="just"/>
            <a:r>
              <a:rPr lang="en-US" altLang="zh-CN" sz="1600" dirty="0"/>
              <a:t>1</a:t>
            </a:r>
            <a:r>
              <a:rPr lang="zh-CN" altLang="en-US" sz="1600" dirty="0"/>
              <a:t>，计算向量</a:t>
            </a:r>
            <a:r>
              <a:rPr lang="en-US" altLang="zh-CN" sz="1600" dirty="0"/>
              <a:t>a</a:t>
            </a:r>
            <a:r>
              <a:rPr lang="zh-CN" altLang="en-US" sz="1600" dirty="0"/>
              <a:t>和</a:t>
            </a:r>
            <a:r>
              <a:rPr lang="en-US" altLang="zh-CN" sz="1600" dirty="0"/>
              <a:t>b</a:t>
            </a:r>
            <a:r>
              <a:rPr lang="zh-CN" altLang="en-US" sz="1600" dirty="0"/>
              <a:t>的夹角余弦</a:t>
            </a:r>
            <a:endParaRPr lang="en-US" altLang="zh-CN" sz="1600" dirty="0"/>
          </a:p>
          <a:p>
            <a:pPr algn="just"/>
            <a:r>
              <a:rPr lang="en-US" altLang="zh-CN" sz="1600" dirty="0"/>
              <a:t>2</a:t>
            </a:r>
            <a:r>
              <a:rPr lang="zh-CN" altLang="en-US" sz="1600" dirty="0"/>
              <a:t>，计算向量</a:t>
            </a:r>
            <a:r>
              <a:rPr lang="en-US" altLang="zh-CN" sz="1600" dirty="0"/>
              <a:t>a</a:t>
            </a:r>
            <a:r>
              <a:rPr lang="zh-CN" altLang="en-US" sz="1600" dirty="0"/>
              <a:t>在向量</a:t>
            </a:r>
            <a:r>
              <a:rPr lang="en-US" altLang="zh-CN" sz="1600" dirty="0"/>
              <a:t>b</a:t>
            </a:r>
            <a:r>
              <a:rPr lang="zh-CN" altLang="en-US" sz="1600" dirty="0"/>
              <a:t>上的投影？向量</a:t>
            </a:r>
            <a:r>
              <a:rPr lang="en-US" altLang="zh-CN" sz="1600" dirty="0"/>
              <a:t>b</a:t>
            </a:r>
            <a:r>
              <a:rPr lang="zh-CN" altLang="en-US" sz="1600" dirty="0"/>
              <a:t>在向量</a:t>
            </a:r>
            <a:r>
              <a:rPr lang="en-US" altLang="zh-CN" sz="1600" dirty="0"/>
              <a:t>a</a:t>
            </a:r>
            <a:r>
              <a:rPr lang="zh-CN" altLang="en-US" sz="1600" dirty="0"/>
              <a:t>上的投影？</a:t>
            </a:r>
          </a:p>
        </p:txBody>
      </p:sp>
      <p:cxnSp>
        <p:nvCxnSpPr>
          <p:cNvPr id="7" name="直接箭头连接符 6"/>
          <p:cNvCxnSpPr/>
          <p:nvPr/>
        </p:nvCxnSpPr>
        <p:spPr>
          <a:xfrm>
            <a:off x="6480810" y="4591050"/>
            <a:ext cx="2205990" cy="19050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6480810" y="3329940"/>
            <a:ext cx="0" cy="1249680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6480810" y="4591050"/>
            <a:ext cx="1223010" cy="1905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6480810" y="3543300"/>
            <a:ext cx="1162050" cy="103632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936554"/>
              </p:ext>
            </p:extLst>
          </p:nvPr>
        </p:nvGraphicFramePr>
        <p:xfrm>
          <a:off x="4090034" y="3759200"/>
          <a:ext cx="16332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6610">
                  <a:extLst>
                    <a:ext uri="{9D8B030D-6E8A-4147-A177-3AD203B41FA5}">
                      <a16:colId xmlns:a16="http://schemas.microsoft.com/office/drawing/2014/main" val="3374166781"/>
                    </a:ext>
                  </a:extLst>
                </a:gridCol>
                <a:gridCol w="816610">
                  <a:extLst>
                    <a:ext uri="{9D8B030D-6E8A-4147-A177-3AD203B41FA5}">
                      <a16:colId xmlns:a16="http://schemas.microsoft.com/office/drawing/2014/main" val="39077494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&lt;1,0&gt;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281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&lt;1,1&gt;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90065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417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向量点积、夹角余弦、距离</a:t>
                </a:r>
                <a:endParaRPr kumimoji="1" lang="en-US" altLang="zh-CN" dirty="0"/>
              </a:p>
              <a:p>
                <a:r>
                  <a:rPr lang="zh-CN" altLang="zh-CN" dirty="0"/>
                  <a:t>假设有向量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zh-CN" altLang="zh-CN" dirty="0"/>
                  <a:t>和向量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zh-CN" altLang="zh-CN" dirty="0"/>
                  <a:t>，向量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zh-CN" altLang="zh-CN" dirty="0"/>
                  <a:t>在向量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zh-CN" altLang="zh-CN" dirty="0"/>
                  <a:t>上的投影的模，即距离</a:t>
                </a:r>
                <a:r>
                  <a:rPr lang="en-US" altLang="zh-CN" dirty="0"/>
                  <a:t>d</a:t>
                </a:r>
                <a:r>
                  <a:rPr lang="zh-CN" altLang="zh-CN" dirty="0"/>
                  <a:t>，可以计算如下：</a:t>
                </a:r>
              </a:p>
              <a:p>
                <a:pPr lvl="1"/>
                <a:r>
                  <a:rPr lang="zh-CN" altLang="zh-CN" dirty="0"/>
                  <a:t>向量的内积为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. </m:t>
                    </m:r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US" altLang="zh-CN" dirty="0"/>
                  <a:t>=||a||×||b||×cos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zh-CN" dirty="0"/>
                  <a:t>于是夹角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zh-CN" dirty="0"/>
                  <a:t>的余弦为</a:t>
                </a:r>
                <a:r>
                  <a:rPr lang="en-US" altLang="zh-CN" dirty="0"/>
                  <a:t>cos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 </m:t>
                        </m:r>
                        <m:acc>
                          <m:accPr>
                            <m:chr m:val="⃗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num>
                      <m:den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||×||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pPr lvl="1"/>
                <a:r>
                  <a:rPr lang="zh-CN" altLang="zh-CN" dirty="0"/>
                  <a:t>距离</a:t>
                </a:r>
                <a:r>
                  <a:rPr lang="en-US" altLang="zh-CN" dirty="0"/>
                  <a:t>d</a:t>
                </a:r>
                <a:r>
                  <a:rPr lang="zh-CN" altLang="zh-CN" dirty="0"/>
                  <a:t>可以表示为</a:t>
                </a:r>
                <a:r>
                  <a:rPr lang="en-US" altLang="zh-CN" dirty="0"/>
                  <a:t>d=||b||cos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dirty="0"/>
                  <a:t>=||b||×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 </m:t>
                        </m:r>
                        <m:acc>
                          <m:accPr>
                            <m:chr m:val="⃗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num>
                      <m:den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||×||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</m:t>
                        </m:r>
                      </m:den>
                    </m:f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 </m:t>
                        </m:r>
                        <m:acc>
                          <m:accPr>
                            <m:chr m:val="⃗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num>
                      <m:den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</m:t>
                        </m:r>
                      </m:den>
                    </m:f>
                  </m:oMath>
                </a14:m>
                <a:endParaRPr kumimoji="1" lang="en-US" altLang="zh-CN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箭头连接符 6"/>
          <p:cNvCxnSpPr/>
          <p:nvPr/>
        </p:nvCxnSpPr>
        <p:spPr>
          <a:xfrm>
            <a:off x="6480810" y="4591050"/>
            <a:ext cx="2205990" cy="19050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6480810" y="3329940"/>
            <a:ext cx="0" cy="1249680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6480810" y="4591050"/>
            <a:ext cx="1223010" cy="1905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6480810" y="3543300"/>
            <a:ext cx="1162050" cy="103632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49167"/>
              </p:ext>
            </p:extLst>
          </p:nvPr>
        </p:nvGraphicFramePr>
        <p:xfrm>
          <a:off x="4699634" y="3778250"/>
          <a:ext cx="16332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6610">
                  <a:extLst>
                    <a:ext uri="{9D8B030D-6E8A-4147-A177-3AD203B41FA5}">
                      <a16:colId xmlns:a16="http://schemas.microsoft.com/office/drawing/2014/main" val="3374166781"/>
                    </a:ext>
                  </a:extLst>
                </a:gridCol>
                <a:gridCol w="816610">
                  <a:extLst>
                    <a:ext uri="{9D8B030D-6E8A-4147-A177-3AD203B41FA5}">
                      <a16:colId xmlns:a16="http://schemas.microsoft.com/office/drawing/2014/main" val="39077494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&lt;1,0&gt;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281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&lt;1,1&gt;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900654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53070" y="3543300"/>
                <a:ext cx="2433808" cy="5505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/>
                  <a:t>cos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1×1+0×1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ra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×</m:t>
                        </m:r>
                        <m:rad>
                          <m:radPr>
                            <m:degHide m:val="on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70" y="3543300"/>
                <a:ext cx="2433808" cy="550535"/>
              </a:xfrm>
              <a:prstGeom prst="rect">
                <a:avLst/>
              </a:prstGeom>
              <a:blipFill>
                <a:blip r:embed="rId3"/>
                <a:stretch>
                  <a:fillRect l="-2256" b="-32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217685" y="4077969"/>
                <a:ext cx="1996059" cy="5777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/>
                  <a:t>d2=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 </m:t>
                        </m:r>
                        <m:acc>
                          <m:accPr>
                            <m:chr m:val="⃗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num>
                      <m:den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</m:t>
                        </m:r>
                      </m:den>
                    </m:f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1×1+0×1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zh-CN" dirty="0"/>
                  <a:t>=1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685" y="4077969"/>
                <a:ext cx="1996059" cy="577787"/>
              </a:xfrm>
              <a:prstGeom prst="rect">
                <a:avLst/>
              </a:prstGeom>
              <a:blipFill>
                <a:blip r:embed="rId4"/>
                <a:stretch>
                  <a:fillRect l="-2752" r="-18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圆角矩形 7"/>
          <p:cNvSpPr/>
          <p:nvPr/>
        </p:nvSpPr>
        <p:spPr>
          <a:xfrm>
            <a:off x="271083" y="3500120"/>
            <a:ext cx="4003738" cy="126273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3">
            <a:extLst>
              <a:ext uri="{FF2B5EF4-FFF2-40B4-BE49-F238E27FC236}">
                <a16:creationId xmlns:a16="http://schemas.microsoft.com/office/drawing/2014/main" id="{BC6AE1EC-A8FA-4B82-9AFB-4DED90F4988C}"/>
              </a:ext>
            </a:extLst>
          </p:cNvPr>
          <p:cNvSpPr/>
          <p:nvPr/>
        </p:nvSpPr>
        <p:spPr>
          <a:xfrm>
            <a:off x="6396755" y="1694101"/>
            <a:ext cx="2354815" cy="14720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600" dirty="0"/>
              <a:t>课堂练习：</a:t>
            </a:r>
            <a:endParaRPr lang="en-US" altLang="zh-CN" sz="1600" dirty="0"/>
          </a:p>
          <a:p>
            <a:pPr algn="just"/>
            <a:r>
              <a:rPr lang="en-US" altLang="zh-CN" sz="1600" dirty="0"/>
              <a:t>1</a:t>
            </a:r>
            <a:r>
              <a:rPr lang="zh-CN" altLang="en-US" sz="1600" dirty="0"/>
              <a:t>，计算向量</a:t>
            </a:r>
            <a:r>
              <a:rPr lang="en-US" altLang="zh-CN" sz="1600" dirty="0"/>
              <a:t>a</a:t>
            </a:r>
            <a:r>
              <a:rPr lang="zh-CN" altLang="en-US" sz="1600" dirty="0"/>
              <a:t>和</a:t>
            </a:r>
            <a:r>
              <a:rPr lang="en-US" altLang="zh-CN" sz="1600" dirty="0"/>
              <a:t>b</a:t>
            </a:r>
            <a:r>
              <a:rPr lang="zh-CN" altLang="en-US" sz="1600" dirty="0"/>
              <a:t>的夹角余弦</a:t>
            </a:r>
            <a:endParaRPr lang="en-US" altLang="zh-CN" sz="1600" dirty="0"/>
          </a:p>
          <a:p>
            <a:pPr algn="just"/>
            <a:r>
              <a:rPr lang="en-US" altLang="zh-CN" sz="1600" dirty="0"/>
              <a:t>2</a:t>
            </a:r>
            <a:r>
              <a:rPr lang="zh-CN" altLang="en-US" sz="1600" dirty="0"/>
              <a:t>，计算向量</a:t>
            </a:r>
            <a:r>
              <a:rPr lang="en-US" altLang="zh-CN" sz="1600" dirty="0"/>
              <a:t>a</a:t>
            </a:r>
            <a:r>
              <a:rPr lang="zh-CN" altLang="en-US" sz="1600" dirty="0"/>
              <a:t>在向量</a:t>
            </a:r>
            <a:r>
              <a:rPr lang="en-US" altLang="zh-CN" sz="1600" dirty="0"/>
              <a:t>b</a:t>
            </a:r>
            <a:r>
              <a:rPr lang="zh-CN" altLang="en-US" sz="1600" dirty="0"/>
              <a:t>上的投影？向量</a:t>
            </a:r>
            <a:r>
              <a:rPr lang="en-US" altLang="zh-CN" sz="1600" dirty="0"/>
              <a:t>b</a:t>
            </a:r>
            <a:r>
              <a:rPr lang="zh-CN" altLang="en-US" sz="1600" dirty="0"/>
              <a:t>在向量</a:t>
            </a:r>
            <a:r>
              <a:rPr lang="en-US" altLang="zh-CN" sz="1600" dirty="0"/>
              <a:t>a</a:t>
            </a:r>
            <a:r>
              <a:rPr lang="zh-CN" altLang="en-US" sz="1600" dirty="0"/>
              <a:t>上的投影？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2793C4D9-A6E8-4212-BF03-C4965A23C65C}"/>
                  </a:ext>
                </a:extLst>
              </p:cNvPr>
              <p:cNvSpPr/>
              <p:nvPr/>
            </p:nvSpPr>
            <p:spPr>
              <a:xfrm>
                <a:off x="200701" y="4077970"/>
                <a:ext cx="2151615" cy="5777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/>
                  <a:t>d1=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 </m:t>
                        </m:r>
                        <m:acc>
                          <m:accPr>
                            <m:chr m:val="⃗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num>
                      <m:den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</m:t>
                        </m:r>
                      </m:den>
                    </m:f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1×1+0×1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zh-CN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2793C4D9-A6E8-4212-BF03-C4965A23C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01" y="4077970"/>
                <a:ext cx="2151615" cy="577787"/>
              </a:xfrm>
              <a:prstGeom prst="rect">
                <a:avLst/>
              </a:prstGeom>
              <a:blipFill>
                <a:blip r:embed="rId5"/>
                <a:stretch>
                  <a:fillRect l="-25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25C846BE-6F79-4F87-9215-DADCC2F7117A}"/>
              </a:ext>
            </a:extLst>
          </p:cNvPr>
          <p:cNvCxnSpPr/>
          <p:nvPr/>
        </p:nvCxnSpPr>
        <p:spPr>
          <a:xfrm>
            <a:off x="7642860" y="3543300"/>
            <a:ext cx="0" cy="1036320"/>
          </a:xfrm>
          <a:prstGeom prst="straightConnector1">
            <a:avLst/>
          </a:prstGeom>
          <a:ln w="12700"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1663F726-2F20-40CD-B2ED-63C198B360DE}"/>
              </a:ext>
            </a:extLst>
          </p:cNvPr>
          <p:cNvCxnSpPr/>
          <p:nvPr/>
        </p:nvCxnSpPr>
        <p:spPr>
          <a:xfrm flipH="1" flipV="1">
            <a:off x="7116945" y="4025788"/>
            <a:ext cx="525915" cy="553832"/>
          </a:xfrm>
          <a:prstGeom prst="straightConnector1">
            <a:avLst/>
          </a:prstGeom>
          <a:ln w="12700"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84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向量点积、夹角余弦、距离</a:t>
                </a:r>
                <a:endParaRPr kumimoji="1" lang="en-US" altLang="zh-CN" dirty="0"/>
              </a:p>
              <a:p>
                <a:pPr lvl="1"/>
                <a:r>
                  <a:rPr lang="zh-CN" altLang="zh-CN" dirty="0"/>
                  <a:t>决策边界左侧的数据点在法向量上的投影，原点到其距离为</a:t>
                </a:r>
                <a:r>
                  <a:rPr lang="en-US" altLang="zh-CN" dirty="0"/>
                  <a:t>D</a:t>
                </a:r>
                <a:r>
                  <a:rPr lang="en-US" altLang="zh-CN" baseline="-25000" dirty="0"/>
                  <a:t>1</a:t>
                </a:r>
                <a:r>
                  <a:rPr lang="zh-CN" altLang="zh-CN" dirty="0"/>
                  <a:t>；决策边界右侧数据点在法向量的投影，原点到其距离为</a:t>
                </a:r>
                <a:r>
                  <a:rPr lang="en-US" altLang="zh-CN" dirty="0"/>
                  <a:t>D</a:t>
                </a:r>
                <a:r>
                  <a:rPr lang="en-US" altLang="zh-CN" baseline="-25000" dirty="0"/>
                  <a:t>2</a:t>
                </a:r>
                <a:endParaRPr lang="en-US" altLang="zh-CN" dirty="0"/>
              </a:p>
              <a:p>
                <a:pPr lvl="2"/>
                <a:r>
                  <a:rPr lang="zh-CN" altLang="zh-CN" dirty="0"/>
                  <a:t>则有</a:t>
                </a:r>
                <a:r>
                  <a:rPr lang="en-US" altLang="zh-CN" dirty="0"/>
                  <a:t>D</a:t>
                </a:r>
                <a:r>
                  <a:rPr lang="en-US" altLang="zh-CN" baseline="-25000" dirty="0"/>
                  <a:t>1</a:t>
                </a:r>
                <a:r>
                  <a:rPr lang="en-US" altLang="zh-CN" dirty="0"/>
                  <a:t>&lt;D</a:t>
                </a:r>
                <a:r>
                  <a:rPr lang="en-US" altLang="zh-CN" baseline="-25000" dirty="0"/>
                  <a:t>2</a:t>
                </a:r>
                <a:r>
                  <a:rPr lang="zh-CN" altLang="en-US" dirty="0"/>
                  <a:t>；</a:t>
                </a:r>
                <a:r>
                  <a:rPr lang="zh-CN" altLang="zh-CN" dirty="0"/>
                  <a:t>这成为支持向量机实现分类预测的依据</a:t>
                </a:r>
                <a:endParaRPr lang="en-US" altLang="zh-CN" dirty="0"/>
              </a:p>
              <a:p>
                <a:pPr lvl="1"/>
                <a:r>
                  <a:rPr lang="zh-CN" altLang="zh-CN" dirty="0"/>
                  <a:t>在</a:t>
                </a:r>
                <a:r>
                  <a:rPr lang="en-US" altLang="zh-CN" dirty="0"/>
                  <a:t>SVM</a:t>
                </a:r>
                <a:r>
                  <a:rPr lang="zh-CN" altLang="zh-CN" dirty="0"/>
                  <a:t>的特征空间中，假设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</m:acc>
                  </m:oMath>
                </a14:m>
                <a:r>
                  <a:rPr lang="zh-CN" altLang="zh-CN" dirty="0"/>
                  <a:t>就是决策边界的法向量，</a:t>
                </a:r>
                <a:r>
                  <a:rPr lang="zh-CN" altLang="zh-CN" dirty="0">
                    <a:solidFill>
                      <a:srgbClr val="C00000"/>
                    </a:solidFill>
                  </a:rPr>
                  <a:t>现在已经对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zh-CN" altLang="zh-CN" dirty="0">
                    <a:solidFill>
                      <a:srgbClr val="C00000"/>
                    </a:solidFill>
                  </a:rPr>
                  <a:t>进行单位化，那么它的模为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1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x1,x2</a:t>
                </a:r>
                <a:r>
                  <a:rPr lang="zh-CN" altLang="en-US" dirty="0"/>
                  <a:t>等在法向量上的投影</a:t>
                </a:r>
                <a:endParaRPr lang="en-US" altLang="zh-CN" dirty="0"/>
              </a:p>
              <a:p>
                <a:pPr lvl="1"/>
                <a:r>
                  <a:rPr lang="zh-CN" altLang="zh-CN" dirty="0"/>
                  <a:t>有</a:t>
                </a:r>
                <a:r>
                  <a:rPr lang="en-US" altLang="zh-CN" dirty="0"/>
                  <a:t>d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. </m:t>
                    </m:r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endParaRPr kumimoji="1" lang="en-US" altLang="zh-CN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altLang="zh-CN" dirty="0"/>
                  <a:t>d</a:t>
                </a:r>
                <a14:m>
                  <m:oMath xmlns:m="http://schemas.openxmlformats.org/officeDocument/2006/math"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. </m:t>
                    </m:r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endParaRPr kumimoji="1" lang="en-US" altLang="zh-CN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 r="-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026411"/>
            <a:ext cx="4253186" cy="18440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537214" y="4035456"/>
                <a:ext cx="1483662" cy="57778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参考</a:t>
                </a:r>
                <a:r>
                  <a:rPr lang="en-US" altLang="zh-CN" dirty="0"/>
                  <a:t>d=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 </m:t>
                        </m:r>
                        <m:acc>
                          <m:accPr>
                            <m:chr m:val="⃗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num>
                      <m:den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214" y="4035456"/>
                <a:ext cx="1483662" cy="577787"/>
              </a:xfrm>
              <a:prstGeom prst="rect">
                <a:avLst/>
              </a:prstGeom>
              <a:blipFill>
                <a:blip r:embed="rId4"/>
                <a:stretch>
                  <a:fillRect l="-2846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/>
          <p:cNvCxnSpPr/>
          <p:nvPr/>
        </p:nvCxnSpPr>
        <p:spPr>
          <a:xfrm flipV="1">
            <a:off x="5410200" y="2936844"/>
            <a:ext cx="975360" cy="173040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左大括号 11"/>
          <p:cNvSpPr/>
          <p:nvPr/>
        </p:nvSpPr>
        <p:spPr>
          <a:xfrm rot="1854859">
            <a:off x="4957142" y="2852109"/>
            <a:ext cx="563880" cy="1622990"/>
          </a:xfrm>
          <a:prstGeom prst="lef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左大括号 15"/>
          <p:cNvSpPr/>
          <p:nvPr/>
        </p:nvSpPr>
        <p:spPr>
          <a:xfrm rot="1960448" flipH="1">
            <a:off x="5683783" y="3941393"/>
            <a:ext cx="482308" cy="988966"/>
          </a:xfrm>
          <a:prstGeom prst="leftBrace">
            <a:avLst>
              <a:gd name="adj1" fmla="val 8333"/>
              <a:gd name="adj2" fmla="val 45877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1C263CAB-878F-4C18-BADB-8E41CAE95E7E}"/>
              </a:ext>
            </a:extLst>
          </p:cNvPr>
          <p:cNvSpPr/>
          <p:nvPr/>
        </p:nvSpPr>
        <p:spPr>
          <a:xfrm>
            <a:off x="2296391" y="3453245"/>
            <a:ext cx="452464" cy="581891"/>
          </a:xfrm>
          <a:custGeom>
            <a:avLst/>
            <a:gdLst>
              <a:gd name="connsiteX0" fmla="*/ 0 w 452464"/>
              <a:gd name="connsiteY0" fmla="*/ 581891 h 581891"/>
              <a:gd name="connsiteX1" fmla="*/ 446809 w 452464"/>
              <a:gd name="connsiteY1" fmla="*/ 287482 h 581891"/>
              <a:gd name="connsiteX2" fmla="*/ 211282 w 452464"/>
              <a:gd name="connsiteY2" fmla="*/ 0 h 58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2464" h="581891">
                <a:moveTo>
                  <a:pt x="0" y="581891"/>
                </a:moveTo>
                <a:cubicBezTo>
                  <a:pt x="205797" y="483177"/>
                  <a:pt x="411595" y="384464"/>
                  <a:pt x="446809" y="287482"/>
                </a:cubicBezTo>
                <a:cubicBezTo>
                  <a:pt x="482023" y="190500"/>
                  <a:pt x="346652" y="95250"/>
                  <a:pt x="211282" y="0"/>
                </a:cubicBezTo>
              </a:path>
            </a:pathLst>
          </a:custGeom>
          <a:noFill/>
          <a:ln>
            <a:solidFill>
              <a:srgbClr val="C00000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02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lang="zh-CN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监督学习算法分类</a:t>
            </a:r>
            <a:endParaRPr lang="zh-CN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内容占位符 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13906022"/>
                  </p:ext>
                </p:extLst>
              </p:nvPr>
            </p:nvGraphicFramePr>
            <p:xfrm>
              <a:off x="1925707" y="1545636"/>
              <a:ext cx="5495376" cy="24765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541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0872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3731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7393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80060">
                    <a:tc>
                      <a:txBody>
                        <a:bodyPr/>
                        <a:lstStyle/>
                        <a:p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1" kern="1200" dirty="0">
                              <a:solidFill>
                                <a:schemeClr val="lt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zh-CN" altLang="en-US" sz="1400" b="1" kern="1200" dirty="0">
                              <a:solidFill>
                                <a:schemeClr val="lt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二值</a:t>
                          </a:r>
                          <a:r>
                            <a:rPr lang="en-US" altLang="zh-CN" sz="1400" b="1" kern="1200" dirty="0">
                              <a:solidFill>
                                <a:schemeClr val="lt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)</a:t>
                          </a:r>
                          <a:r>
                            <a:rPr lang="zh-CN" altLang="en-US" sz="1400" b="1" kern="1200" dirty="0">
                              <a:solidFill>
                                <a:schemeClr val="lt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分类</a:t>
                          </a:r>
                          <a:endParaRPr lang="en-US" altLang="zh-CN" sz="1400" b="1" kern="1200" dirty="0">
                            <a:solidFill>
                              <a:schemeClr val="lt1"/>
                            </a:solidFill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altLang="zh-CN" sz="1400" b="1" kern="1200" dirty="0">
                              <a:solidFill>
                                <a:schemeClr val="lt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Y</a:t>
                          </a:r>
                          <a:r>
                            <a:rPr lang="zh-CN" altLang="en-US" sz="1400" b="1" kern="1200" dirty="0">
                              <a:solidFill>
                                <a:schemeClr val="lt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为类别集合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回归</a:t>
                          </a:r>
                          <a:endParaRPr lang="en-US" altLang="zh-CN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Y</a:t>
                          </a:r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为实数集合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结构预测</a:t>
                          </a:r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/</a:t>
                          </a:r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排序</a:t>
                          </a:r>
                          <a:endParaRPr lang="en-US" altLang="zh-CN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Y</a:t>
                          </a:r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为结构类型</a:t>
                          </a:r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/</a:t>
                          </a:r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排列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80060">
                    <a:tc>
                      <a:txBody>
                        <a:bodyPr/>
                        <a:lstStyle/>
                        <a:p>
                          <a:r>
                            <a:rPr lang="zh-CN" altLang="en-US" sz="1400" b="1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线性函数</a:t>
                          </a:r>
                          <a:endParaRPr lang="en-US" altLang="zh-CN" sz="1400" b="1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  <a:p>
                          <a:r>
                            <a:rPr lang="en-US" altLang="zh-CN" sz="1400" b="1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f(x)=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zh-CN" sz="1400" b="1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b="1" i="0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𝐰</m:t>
                                  </m:r>
                                  <m:r>
                                    <a:rPr lang="en-US" altLang="zh-CN" sz="1400" b="1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400" b="1" i="0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oMath>
                          </a14:m>
                          <a:endParaRPr lang="zh-CN" altLang="en-US" sz="1400" b="1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Perceptron, </a:t>
                          </a:r>
                          <a:b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a:br>
                          <a:r>
                            <a:rPr lang="en-US" altLang="zh-CN" sz="14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SVM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Ridge regression</a:t>
                          </a:r>
                        </a:p>
                        <a:p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SVR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Structured SVM, Ranking SVM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r>
                            <a:rPr lang="zh-CN" altLang="en-US" sz="14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树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Decision tree</a:t>
                          </a:r>
                          <a:endParaRPr lang="zh-CN" altLang="en-US" sz="14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Regression tree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 err="1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LambdaMART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r>
                            <a:rPr lang="zh-CN" altLang="en-US" sz="1400" b="1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神经网络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神经网络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神经网络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 err="1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RankNet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85800">
                    <a:tc>
                      <a:txBody>
                        <a:bodyPr/>
                        <a:lstStyle/>
                        <a:p>
                          <a:r>
                            <a:rPr lang="zh-CN" altLang="en-US" sz="1400" b="1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叠加函数</a:t>
                          </a:r>
                          <a:endParaRPr lang="en-US" altLang="zh-CN" sz="1400" b="1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  <a:p>
                          <a:r>
                            <a:rPr lang="en-US" altLang="zh-CN" sz="1400" b="1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f(x)=</a:t>
                          </a:r>
                          <a14:m>
                            <m:oMath xmlns:m="http://schemas.openxmlformats.org/officeDocument/2006/math"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altLang="zh-CN" sz="1400" b="1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altLang="zh-CN" sz="1400" b="1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𝒕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sz="1400" b="1" i="1" smtClean="0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b="1" i="1" smtClean="0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lang="en-US" altLang="zh-CN" sz="1400" b="1" i="1" smtClean="0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  <m:r>
                                    <a:rPr lang="en-US" altLang="zh-CN" sz="1400" b="1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400" b="1" i="0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𝐱</m:t>
                                  </m:r>
                                  <m:r>
                                    <a:rPr lang="en-US" altLang="zh-CN" sz="1400" b="1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oMath>
                          </a14:m>
                          <a:endParaRPr lang="en-US" altLang="zh-CN" sz="1400" b="1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  <a:p>
                          <a:r>
                            <a:rPr lang="en-US" altLang="zh-CN" sz="1400" b="1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(additive</a:t>
                          </a:r>
                          <a:r>
                            <a:rPr lang="en-US" altLang="zh-CN" sz="1400" b="1" baseline="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 model)</a:t>
                          </a:r>
                          <a:endParaRPr lang="zh-CN" altLang="en-US" sz="1400" b="1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 err="1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AdaBoost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Boosted Regression Tree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 err="1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RankBoost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内容占位符 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13906022"/>
                  </p:ext>
                </p:extLst>
              </p:nvPr>
            </p:nvGraphicFramePr>
            <p:xfrm>
              <a:off x="1925707" y="1545636"/>
              <a:ext cx="5495376" cy="24765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541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0872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3731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7393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1" kern="1200" dirty="0">
                              <a:solidFill>
                                <a:schemeClr val="lt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zh-CN" altLang="en-US" sz="1400" b="1" kern="1200" dirty="0">
                              <a:solidFill>
                                <a:schemeClr val="lt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二值</a:t>
                          </a:r>
                          <a:r>
                            <a:rPr lang="en-US" altLang="zh-CN" sz="1400" b="1" kern="1200" dirty="0">
                              <a:solidFill>
                                <a:schemeClr val="lt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)</a:t>
                          </a:r>
                          <a:r>
                            <a:rPr lang="zh-CN" altLang="en-US" sz="1400" b="1" kern="1200" dirty="0">
                              <a:solidFill>
                                <a:schemeClr val="lt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分类</a:t>
                          </a:r>
                          <a:endParaRPr lang="en-US" altLang="zh-CN" sz="1400" b="1" kern="1200" dirty="0">
                            <a:solidFill>
                              <a:schemeClr val="lt1"/>
                            </a:solidFill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altLang="zh-CN" sz="1400" b="1" kern="1200" dirty="0">
                              <a:solidFill>
                                <a:schemeClr val="lt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Y</a:t>
                          </a:r>
                          <a:r>
                            <a:rPr lang="zh-CN" altLang="en-US" sz="1400" b="1" kern="1200" dirty="0">
                              <a:solidFill>
                                <a:schemeClr val="lt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为类别集合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回归</a:t>
                          </a:r>
                          <a:endParaRPr lang="en-US" altLang="zh-CN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Y</a:t>
                          </a:r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为实数集合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结构预测</a:t>
                          </a:r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/</a:t>
                          </a:r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排序</a:t>
                          </a:r>
                          <a:endParaRPr lang="en-US" altLang="zh-CN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Y</a:t>
                          </a:r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为结构类型</a:t>
                          </a:r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/</a:t>
                          </a:r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排列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086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442" t="-72650" r="-301327" b="-2205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Perceptron, </a:t>
                          </a:r>
                          <a:b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a:br>
                          <a:r>
                            <a:rPr lang="en-US" altLang="zh-CN" sz="14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SVM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Ridge regression</a:t>
                          </a:r>
                        </a:p>
                        <a:p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SVR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Structured SVM, Ranking SVM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r>
                            <a:rPr lang="zh-CN" altLang="en-US" sz="14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树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Decision tree</a:t>
                          </a:r>
                          <a:endParaRPr lang="zh-CN" altLang="en-US" sz="14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Regression tree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 err="1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LambdaMART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r>
                            <a:rPr lang="zh-CN" altLang="en-US" sz="1400" b="1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神经网络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神经网络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神经网络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 err="1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RankNet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7086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442" t="-254310" r="-301327" b="-42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 err="1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AdaBoost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Boosted Regression Tree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 err="1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RankBoost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矩形 6"/>
          <p:cNvSpPr/>
          <p:nvPr/>
        </p:nvSpPr>
        <p:spPr>
          <a:xfrm>
            <a:off x="4572001" y="1162448"/>
            <a:ext cx="53091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任务</a:t>
            </a:r>
          </a:p>
        </p:txBody>
      </p:sp>
      <p:sp>
        <p:nvSpPr>
          <p:cNvPr id="8" name="矩形 7"/>
          <p:cNvSpPr/>
          <p:nvPr/>
        </p:nvSpPr>
        <p:spPr>
          <a:xfrm rot="5400000">
            <a:off x="1247583" y="2785606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模型函数</a:t>
            </a:r>
          </a:p>
        </p:txBody>
      </p:sp>
    </p:spTree>
    <p:extLst>
      <p:ext uri="{BB962C8B-B14F-4D97-AF65-F5344CB8AC3E}">
        <p14:creationId xmlns:p14="http://schemas.microsoft.com/office/powerpoint/2010/main" val="354568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向量点积、夹角余弦、距离</a:t>
                </a:r>
                <a:endParaRPr kumimoji="1" lang="en-US" altLang="zh-CN" dirty="0"/>
              </a:p>
              <a:p>
                <a:pPr lvl="1"/>
                <a:r>
                  <a:rPr lang="zh-CN" altLang="zh-CN" dirty="0"/>
                  <a:t>决策边界左侧的数据点在法向量上的投影，原点到其距离为</a:t>
                </a:r>
                <a:r>
                  <a:rPr lang="en-US" altLang="zh-CN" dirty="0"/>
                  <a:t>D</a:t>
                </a:r>
                <a:r>
                  <a:rPr lang="en-US" altLang="zh-CN" baseline="-25000" dirty="0"/>
                  <a:t>1</a:t>
                </a:r>
                <a:r>
                  <a:rPr lang="zh-CN" altLang="zh-CN" dirty="0"/>
                  <a:t>；决策边界右侧数据点在法向量的投影，原点到其距离为</a:t>
                </a:r>
                <a:r>
                  <a:rPr lang="en-US" altLang="zh-CN" dirty="0"/>
                  <a:t>D</a:t>
                </a:r>
                <a:r>
                  <a:rPr lang="en-US" altLang="zh-CN" baseline="-25000" dirty="0"/>
                  <a:t>2</a:t>
                </a:r>
                <a:endParaRPr lang="en-US" altLang="zh-CN" dirty="0"/>
              </a:p>
              <a:p>
                <a:pPr lvl="2"/>
                <a:r>
                  <a:rPr lang="zh-CN" altLang="zh-CN" dirty="0"/>
                  <a:t>则有</a:t>
                </a:r>
                <a:r>
                  <a:rPr lang="en-US" altLang="zh-CN" dirty="0"/>
                  <a:t>D</a:t>
                </a:r>
                <a:r>
                  <a:rPr lang="en-US" altLang="zh-CN" baseline="-25000" dirty="0"/>
                  <a:t>1</a:t>
                </a:r>
                <a:r>
                  <a:rPr lang="en-US" altLang="zh-CN" dirty="0"/>
                  <a:t>&lt;D</a:t>
                </a:r>
                <a:r>
                  <a:rPr lang="en-US" altLang="zh-CN" baseline="-25000" dirty="0"/>
                  <a:t>2</a:t>
                </a:r>
                <a:r>
                  <a:rPr lang="zh-CN" altLang="en-US" dirty="0"/>
                  <a:t>；</a:t>
                </a:r>
                <a:r>
                  <a:rPr lang="zh-CN" altLang="zh-CN" dirty="0"/>
                  <a:t>这成为支持向量机实现分类预测的依据</a:t>
                </a:r>
                <a:endParaRPr lang="en-US" altLang="zh-CN" dirty="0"/>
              </a:p>
              <a:p>
                <a:pPr lvl="1"/>
                <a:r>
                  <a:rPr lang="zh-CN" altLang="zh-CN" dirty="0"/>
                  <a:t>在</a:t>
                </a:r>
                <a:r>
                  <a:rPr lang="en-US" altLang="zh-CN" dirty="0"/>
                  <a:t>SVM</a:t>
                </a:r>
                <a:r>
                  <a:rPr lang="zh-CN" altLang="zh-CN" dirty="0"/>
                  <a:t>的特征空间中，假设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</m:acc>
                  </m:oMath>
                </a14:m>
                <a:r>
                  <a:rPr lang="zh-CN" altLang="zh-CN" dirty="0"/>
                  <a:t>就是决策边界的法向量，现在已经对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zh-CN" altLang="zh-CN" dirty="0"/>
                  <a:t>进行单位化，那么它的模为</a:t>
                </a:r>
                <a:r>
                  <a:rPr lang="en-US" altLang="zh-CN" dirty="0"/>
                  <a:t>1</a:t>
                </a:r>
              </a:p>
              <a:p>
                <a:pPr lvl="1"/>
                <a:r>
                  <a:rPr lang="en-US" altLang="zh-CN" dirty="0"/>
                  <a:t>x1,x2</a:t>
                </a:r>
                <a:r>
                  <a:rPr lang="zh-CN" altLang="en-US" dirty="0"/>
                  <a:t>等在法向量上的投影</a:t>
                </a:r>
                <a:endParaRPr lang="en-US" altLang="zh-CN" dirty="0"/>
              </a:p>
              <a:p>
                <a:pPr lvl="1"/>
                <a:r>
                  <a:rPr lang="zh-CN" altLang="zh-CN" dirty="0"/>
                  <a:t>有</a:t>
                </a:r>
                <a:r>
                  <a:rPr lang="en-US" altLang="zh-CN" dirty="0"/>
                  <a:t>d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. </m:t>
                    </m:r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endParaRPr kumimoji="1" lang="en-US" altLang="zh-CN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altLang="zh-CN" dirty="0"/>
                  <a:t>d</a:t>
                </a:r>
                <a14:m>
                  <m:oMath xmlns:m="http://schemas.openxmlformats.org/officeDocument/2006/math"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. </m:t>
                    </m:r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endParaRPr kumimoji="1" lang="en-US" altLang="zh-CN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 r="-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026411"/>
            <a:ext cx="4253186" cy="18440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011070" y="2448624"/>
                <a:ext cx="1525110" cy="57778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参考</a:t>
                </a:r>
                <a:r>
                  <a:rPr lang="en-US" altLang="zh-CN" dirty="0"/>
                  <a:t>d=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 </m:t>
                        </m:r>
                        <m:acc>
                          <m:accPr>
                            <m:chr m:val="⃗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num>
                      <m:den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070" y="2448624"/>
                <a:ext cx="1525110" cy="577787"/>
              </a:xfrm>
              <a:prstGeom prst="rect">
                <a:avLst/>
              </a:prstGeom>
              <a:blipFill>
                <a:blip r:embed="rId4"/>
                <a:stretch>
                  <a:fillRect l="-2778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/>
          <p:cNvCxnSpPr/>
          <p:nvPr/>
        </p:nvCxnSpPr>
        <p:spPr>
          <a:xfrm flipV="1">
            <a:off x="5410200" y="2936844"/>
            <a:ext cx="975360" cy="173040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左大括号 11"/>
          <p:cNvSpPr/>
          <p:nvPr/>
        </p:nvSpPr>
        <p:spPr>
          <a:xfrm rot="1854859">
            <a:off x="4957142" y="2852109"/>
            <a:ext cx="563880" cy="1622990"/>
          </a:xfrm>
          <a:prstGeom prst="lef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左大括号 15"/>
          <p:cNvSpPr/>
          <p:nvPr/>
        </p:nvSpPr>
        <p:spPr>
          <a:xfrm rot="1960448" flipH="1">
            <a:off x="5683783" y="3941393"/>
            <a:ext cx="482308" cy="988966"/>
          </a:xfrm>
          <a:prstGeom prst="leftBrace">
            <a:avLst>
              <a:gd name="adj1" fmla="val 8333"/>
              <a:gd name="adj2" fmla="val 45877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73266" y="3705261"/>
            <a:ext cx="3579634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寻找一个偏置量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使得正例数据：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w</a:t>
            </a:r>
            <a:r>
              <a:rPr lang="en-US" altLang="zh-CN" baseline="30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.x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 +b&gt;=+1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负例数据；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w</a:t>
            </a:r>
            <a:r>
              <a:rPr lang="en-US" altLang="zh-CN" baseline="30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.x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 +b&lt;=-1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分类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超平面线性方程为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w</a:t>
            </a:r>
            <a:r>
              <a:rPr lang="en-US" altLang="zh-CN" baseline="30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.x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 +b = 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217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向量点积、夹角余弦、距离</a:t>
            </a:r>
            <a:endParaRPr kumimoji="1" lang="en-US" altLang="zh-CN" dirty="0"/>
          </a:p>
          <a:p>
            <a:pPr lvl="1"/>
            <a:r>
              <a:rPr lang="zh-CN" altLang="zh-CN" dirty="0"/>
              <a:t>决策边界左侧的数据点在法向量上的投影，原点到其距离为</a:t>
            </a:r>
            <a:r>
              <a:rPr lang="en-US" altLang="zh-CN" dirty="0"/>
              <a:t>D</a:t>
            </a:r>
            <a:r>
              <a:rPr lang="en-US" altLang="zh-CN" baseline="-25000" dirty="0"/>
              <a:t>1</a:t>
            </a:r>
            <a:r>
              <a:rPr lang="zh-CN" altLang="zh-CN" dirty="0"/>
              <a:t>；决策边界右侧数据点在法向量的投影，原点到其距离为</a:t>
            </a:r>
            <a:r>
              <a:rPr lang="en-US" altLang="zh-CN" dirty="0"/>
              <a:t>D</a:t>
            </a:r>
            <a:r>
              <a:rPr lang="en-US" altLang="zh-CN" baseline="-25000" dirty="0"/>
              <a:t>2</a:t>
            </a:r>
            <a:endParaRPr lang="en-US" altLang="zh-CN" dirty="0"/>
          </a:p>
          <a:p>
            <a:pPr lvl="2"/>
            <a:r>
              <a:rPr lang="zh-CN" altLang="zh-CN" dirty="0"/>
              <a:t>则有</a:t>
            </a:r>
            <a:r>
              <a:rPr lang="en-US" altLang="zh-CN" dirty="0"/>
              <a:t>D</a:t>
            </a:r>
            <a:r>
              <a:rPr lang="en-US" altLang="zh-CN" baseline="-25000" dirty="0"/>
              <a:t>1</a:t>
            </a:r>
            <a:r>
              <a:rPr lang="en-US" altLang="zh-CN" dirty="0"/>
              <a:t>&lt;D</a:t>
            </a:r>
            <a:r>
              <a:rPr lang="en-US" altLang="zh-CN" baseline="-25000" dirty="0"/>
              <a:t>2</a:t>
            </a:r>
            <a:r>
              <a:rPr lang="zh-CN" altLang="en-US" dirty="0"/>
              <a:t>；</a:t>
            </a:r>
            <a:r>
              <a:rPr lang="zh-CN" altLang="zh-CN" dirty="0"/>
              <a:t>这成为支持向量机实现分类预测的依据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04" y="2111821"/>
            <a:ext cx="4253186" cy="18440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751491" y="1512697"/>
                <a:ext cx="1525110" cy="57778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参考</a:t>
                </a:r>
                <a:r>
                  <a:rPr lang="en-US" altLang="zh-CN" dirty="0"/>
                  <a:t>d=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 </m:t>
                        </m:r>
                        <m:acc>
                          <m:accPr>
                            <m:chr m:val="⃗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num>
                      <m:den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1491" y="1512697"/>
                <a:ext cx="1525110" cy="577787"/>
              </a:xfrm>
              <a:prstGeom prst="rect">
                <a:avLst/>
              </a:prstGeom>
              <a:blipFill>
                <a:blip r:embed="rId3"/>
                <a:stretch>
                  <a:fillRect l="-317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/>
          <p:cNvCxnSpPr/>
          <p:nvPr/>
        </p:nvCxnSpPr>
        <p:spPr>
          <a:xfrm flipV="1">
            <a:off x="1392504" y="2022254"/>
            <a:ext cx="975360" cy="173040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左大括号 11"/>
          <p:cNvSpPr/>
          <p:nvPr/>
        </p:nvSpPr>
        <p:spPr>
          <a:xfrm rot="1854859">
            <a:off x="939446" y="1937519"/>
            <a:ext cx="563880" cy="1622990"/>
          </a:xfrm>
          <a:prstGeom prst="lef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左大括号 15"/>
          <p:cNvSpPr/>
          <p:nvPr/>
        </p:nvSpPr>
        <p:spPr>
          <a:xfrm rot="1960448" flipH="1">
            <a:off x="1666087" y="3026803"/>
            <a:ext cx="482308" cy="988966"/>
          </a:xfrm>
          <a:prstGeom prst="leftBrace">
            <a:avLst>
              <a:gd name="adj1" fmla="val 8333"/>
              <a:gd name="adj2" fmla="val 45877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080395" y="4036304"/>
            <a:ext cx="3201004" cy="10772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寻找一个偏置量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使得正例数据：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w</a:t>
            </a:r>
            <a:r>
              <a:rPr lang="en-US" altLang="zh-CN" sz="1600" baseline="30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1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.x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 +b&gt;=+1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负例数据；</a:t>
            </a:r>
            <a:r>
              <a:rPr lang="en-US" altLang="zh-CN" sz="1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w</a:t>
            </a:r>
            <a:r>
              <a:rPr lang="en-US" altLang="zh-CN" sz="1600" baseline="30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1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.x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 +b&lt;=-1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分类</a:t>
            </a: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超平面线性方程为</a:t>
            </a:r>
            <a:r>
              <a:rPr lang="en-US" altLang="zh-CN" sz="1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w</a:t>
            </a:r>
            <a:r>
              <a:rPr lang="en-US" altLang="zh-CN" sz="1600" baseline="30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1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.x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 +b = 0</a:t>
            </a:r>
            <a:endParaRPr lang="zh-CN" altLang="en-US" sz="16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233CE7D-2D85-471D-AFDB-BC4F2AFCBCC4}"/>
              </a:ext>
            </a:extLst>
          </p:cNvPr>
          <p:cNvSpPr/>
          <p:nvPr/>
        </p:nvSpPr>
        <p:spPr>
          <a:xfrm>
            <a:off x="5257614" y="2243655"/>
            <a:ext cx="3747333" cy="263149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zh-CN" altLang="en-US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假设正例数据：</a:t>
            </a:r>
            <a:r>
              <a:rPr lang="en-US" altLang="zh-CN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5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w</a:t>
            </a:r>
            <a:r>
              <a:rPr lang="en-US" altLang="zh-CN" sz="1500" baseline="30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15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.x</a:t>
            </a:r>
            <a:r>
              <a:rPr lang="en-US" altLang="zh-CN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 +b&gt;=9</a:t>
            </a:r>
            <a:endParaRPr lang="en-US" altLang="zh-CN" sz="15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负例数据；</a:t>
            </a:r>
            <a:r>
              <a:rPr lang="en-US" altLang="zh-CN" sz="15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w</a:t>
            </a:r>
            <a:r>
              <a:rPr lang="en-US" altLang="zh-CN" sz="1500" baseline="30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15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.x</a:t>
            </a:r>
            <a:r>
              <a:rPr lang="en-US" altLang="zh-CN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 +b&lt;=4</a:t>
            </a:r>
          </a:p>
          <a:p>
            <a:r>
              <a:rPr lang="en-US" altLang="zh-CN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zh-CN" altLang="en-US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的中间点为</a:t>
            </a:r>
            <a:r>
              <a:rPr lang="en-US" altLang="zh-CN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(9+4)/2=6.5</a:t>
            </a:r>
          </a:p>
          <a:p>
            <a:endParaRPr lang="en-US" altLang="zh-CN" sz="15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zh-CN" altLang="en-US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对于正例数据，</a:t>
            </a:r>
            <a:r>
              <a:rPr lang="en-US" altLang="zh-CN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 (</a:t>
            </a:r>
            <a:r>
              <a:rPr lang="en-US" altLang="zh-CN" sz="15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w</a:t>
            </a:r>
            <a:r>
              <a:rPr lang="en-US" altLang="zh-CN" sz="1500" baseline="30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15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.x</a:t>
            </a:r>
            <a:r>
              <a:rPr lang="en-US" altLang="zh-CN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 +b-6.5)/2.5</a:t>
            </a:r>
            <a:r>
              <a:rPr lang="zh-CN" altLang="en-US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，经过偏移和缩放，得到新的</a:t>
            </a:r>
            <a:r>
              <a:rPr lang="en-US" altLang="zh-CN" sz="15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wnew</a:t>
            </a:r>
            <a:r>
              <a:rPr lang="en-US" altLang="zh-CN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15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bnew</a:t>
            </a:r>
            <a:r>
              <a:rPr lang="zh-CN" altLang="en-US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，即可符合该要求</a:t>
            </a:r>
            <a:endParaRPr lang="en-US" altLang="zh-CN" sz="15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US" altLang="zh-CN" sz="15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zh-CN" altLang="en-US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对于负例数据，</a:t>
            </a:r>
            <a:r>
              <a:rPr lang="en-US" altLang="zh-CN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 (</a:t>
            </a:r>
            <a:r>
              <a:rPr lang="en-US" altLang="zh-CN" sz="15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w</a:t>
            </a:r>
            <a:r>
              <a:rPr lang="en-US" altLang="zh-CN" sz="1500" baseline="30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15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.x</a:t>
            </a:r>
            <a:r>
              <a:rPr lang="en-US" altLang="zh-CN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 +b-6.5)/2.5</a:t>
            </a:r>
            <a:r>
              <a:rPr lang="zh-CN" altLang="en-US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 ，经过偏移和缩放，得到新的</a:t>
            </a:r>
            <a:r>
              <a:rPr lang="en-US" altLang="zh-CN" sz="15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wnew</a:t>
            </a:r>
            <a:r>
              <a:rPr lang="en-US" altLang="zh-CN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15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bnew</a:t>
            </a:r>
            <a:r>
              <a:rPr lang="zh-CN" altLang="en-US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，即可符合该要求</a:t>
            </a:r>
            <a:endParaRPr lang="zh-CN" altLang="en-US" sz="1500" dirty="0"/>
          </a:p>
        </p:txBody>
      </p:sp>
      <p:sp>
        <p:nvSpPr>
          <p:cNvPr id="7" name="箭头: 左 6">
            <a:extLst>
              <a:ext uri="{FF2B5EF4-FFF2-40B4-BE49-F238E27FC236}">
                <a16:creationId xmlns:a16="http://schemas.microsoft.com/office/drawing/2014/main" id="{10AC609C-B056-4218-BC7E-00225E03328F}"/>
              </a:ext>
            </a:extLst>
          </p:cNvPr>
          <p:cNvSpPr/>
          <p:nvPr/>
        </p:nvSpPr>
        <p:spPr>
          <a:xfrm rot="8666434">
            <a:off x="4297882" y="4195742"/>
            <a:ext cx="966047" cy="4399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2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向量点积、夹角余弦、距离</a:t>
            </a:r>
            <a:endParaRPr kumimoji="1" lang="en-US" altLang="zh-CN" dirty="0"/>
          </a:p>
          <a:p>
            <a:pPr lvl="1"/>
            <a:endParaRPr kumimoji="1" lang="en-US" altLang="zh-CN" dirty="0">
              <a:solidFill>
                <a:srgbClr val="C0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16230" y="1689771"/>
            <a:ext cx="3579634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寻找一个偏置量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使得正例数据：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w</a:t>
            </a:r>
            <a:r>
              <a:rPr lang="en-US" altLang="zh-CN" baseline="30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.x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 +b&gt;=+1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负例数据；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w</a:t>
            </a:r>
            <a:r>
              <a:rPr lang="en-US" altLang="zh-CN" baseline="30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.x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 +b&lt;=-1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分类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超平面线性方程为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w</a:t>
            </a:r>
            <a:r>
              <a:rPr lang="en-US" altLang="zh-CN" baseline="30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.x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 +b = 0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628" y="3074670"/>
            <a:ext cx="4997431" cy="1614487"/>
          </a:xfrm>
          <a:prstGeom prst="rect">
            <a:avLst/>
          </a:prstGeom>
        </p:spPr>
      </p:pic>
      <p:sp>
        <p:nvSpPr>
          <p:cNvPr id="11" name="上弧形箭头 10"/>
          <p:cNvSpPr/>
          <p:nvPr/>
        </p:nvSpPr>
        <p:spPr>
          <a:xfrm>
            <a:off x="4328160" y="1905970"/>
            <a:ext cx="1592580" cy="76793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228BBF5-1DD4-4860-9F17-83E25408D3E0}"/>
                  </a:ext>
                </a:extLst>
              </p:cNvPr>
              <p:cNvSpPr/>
              <p:nvPr/>
            </p:nvSpPr>
            <p:spPr>
              <a:xfrm>
                <a:off x="1471418" y="3760721"/>
                <a:ext cx="2424446" cy="519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zh-CN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zh-CN" alt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/>
                  <a:t>计算在下文展开</a:t>
                </a: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228BBF5-1DD4-4860-9F17-83E25408D3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418" y="3760721"/>
                <a:ext cx="2424446" cy="519438"/>
              </a:xfrm>
              <a:prstGeom prst="rect">
                <a:avLst/>
              </a:prstGeom>
              <a:blipFill>
                <a:blip r:embed="rId3"/>
                <a:stretch>
                  <a:fillRect r="-1759" b="-70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426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pause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05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硬间隔</a:t>
            </a:r>
            <a:endParaRPr kumimoji="1" lang="en-US" altLang="zh-CN" dirty="0"/>
          </a:p>
          <a:p>
            <a:pPr lvl="1"/>
            <a:r>
              <a:rPr lang="en-US" altLang="zh-CN" dirty="0"/>
              <a:t>SVM</a:t>
            </a:r>
            <a:r>
              <a:rPr lang="zh-CN" altLang="zh-CN" dirty="0"/>
              <a:t>要训练的参数有</a:t>
            </a:r>
            <a:r>
              <a:rPr lang="en-US" altLang="zh-CN" dirty="0"/>
              <a:t>w</a:t>
            </a:r>
            <a:r>
              <a:rPr lang="zh-CN" altLang="zh-CN" dirty="0"/>
              <a:t>和</a:t>
            </a:r>
            <a:r>
              <a:rPr lang="en-US" altLang="zh-CN" dirty="0"/>
              <a:t>b</a:t>
            </a:r>
            <a:r>
              <a:rPr lang="zh-CN" altLang="zh-CN" dirty="0"/>
              <a:t>，对于所有样本点，</a:t>
            </a:r>
            <a:r>
              <a:rPr lang="en-US" altLang="zh-CN" dirty="0"/>
              <a:t>SVM</a:t>
            </a:r>
            <a:r>
              <a:rPr lang="zh-CN" altLang="zh-CN" dirty="0"/>
              <a:t>期望</a:t>
            </a:r>
          </a:p>
          <a:p>
            <a:pPr lvl="2"/>
            <a:r>
              <a:rPr lang="en-US" altLang="zh-CN" dirty="0" err="1"/>
              <a:t>w</a:t>
            </a:r>
            <a:r>
              <a:rPr lang="en-US" altLang="zh-CN" baseline="30000" dirty="0" err="1"/>
              <a:t>T</a:t>
            </a:r>
            <a:r>
              <a:rPr lang="en-US" altLang="zh-CN" dirty="0" err="1"/>
              <a:t>.x</a:t>
            </a:r>
            <a:r>
              <a:rPr lang="en-US" altLang="zh-CN" baseline="-25000" dirty="0"/>
              <a:t>+</a:t>
            </a:r>
            <a:r>
              <a:rPr lang="en-US" altLang="zh-CN" dirty="0"/>
              <a:t> +b &gt;= 1</a:t>
            </a:r>
            <a:endParaRPr lang="zh-CN" altLang="zh-CN" dirty="0"/>
          </a:p>
          <a:p>
            <a:pPr lvl="2"/>
            <a:r>
              <a:rPr lang="en-US" altLang="zh-CN" dirty="0" err="1"/>
              <a:t>w</a:t>
            </a:r>
            <a:r>
              <a:rPr lang="en-US" altLang="zh-CN" baseline="30000" dirty="0" err="1"/>
              <a:t>T</a:t>
            </a:r>
            <a:r>
              <a:rPr lang="en-US" altLang="zh-CN" dirty="0" err="1"/>
              <a:t>.x</a:t>
            </a:r>
            <a:r>
              <a:rPr lang="en-US" altLang="zh-CN" baseline="-25000" dirty="0"/>
              <a:t>-</a:t>
            </a:r>
            <a:r>
              <a:rPr lang="en-US" altLang="zh-CN" dirty="0"/>
              <a:t> +b &lt;= -1</a:t>
            </a:r>
            <a:endParaRPr lang="zh-CN" altLang="zh-CN" dirty="0"/>
          </a:p>
          <a:p>
            <a:pPr lvl="1"/>
            <a:r>
              <a:rPr lang="zh-CN" altLang="zh-CN" dirty="0"/>
              <a:t>选用</a:t>
            </a:r>
            <a:r>
              <a:rPr lang="en-US" altLang="zh-CN" dirty="0"/>
              <a:t>+1</a:t>
            </a:r>
            <a:r>
              <a:rPr lang="zh-CN" altLang="zh-CN" dirty="0"/>
              <a:t>和</a:t>
            </a:r>
            <a:r>
              <a:rPr lang="en-US" altLang="zh-CN" dirty="0"/>
              <a:t>-1</a:t>
            </a:r>
            <a:r>
              <a:rPr lang="zh-CN" altLang="zh-CN" dirty="0"/>
              <a:t>是为了计算方便</a:t>
            </a:r>
            <a:endParaRPr lang="en-US" altLang="zh-CN" dirty="0"/>
          </a:p>
          <a:p>
            <a:pPr lvl="2"/>
            <a:r>
              <a:rPr lang="zh-CN" altLang="zh-CN" dirty="0"/>
              <a:t>无论具体间隔</a:t>
            </a:r>
            <a:r>
              <a:rPr lang="en-US" altLang="zh-CN" dirty="0"/>
              <a:t>(margin)</a:t>
            </a:r>
            <a:r>
              <a:rPr lang="zh-CN" altLang="zh-CN" dirty="0"/>
              <a:t>是多少</a:t>
            </a:r>
            <a:endParaRPr lang="en-US" altLang="zh-CN" dirty="0"/>
          </a:p>
          <a:p>
            <a:pPr lvl="2"/>
            <a:r>
              <a:rPr lang="zh-CN" altLang="zh-CN" dirty="0"/>
              <a:t>可以通过缩放</a:t>
            </a:r>
            <a:r>
              <a:rPr lang="en-US" altLang="zh-CN" dirty="0"/>
              <a:t>w</a:t>
            </a:r>
            <a:r>
              <a:rPr lang="zh-CN" altLang="zh-CN" dirty="0"/>
              <a:t>和</a:t>
            </a:r>
            <a:r>
              <a:rPr lang="en-US" altLang="zh-CN" dirty="0"/>
              <a:t>b</a:t>
            </a:r>
            <a:r>
              <a:rPr lang="zh-CN" altLang="zh-CN" dirty="0"/>
              <a:t>，满足上述两个式子</a:t>
            </a:r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18" y="3141663"/>
            <a:ext cx="4997431" cy="161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1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硬间隔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决策边界两侧的直线的距离</a:t>
                </a:r>
                <a:r>
                  <a:rPr kumimoji="1" lang="en-US" altLang="zh-CN" dirty="0"/>
                  <a:t>(</a:t>
                </a:r>
                <a:r>
                  <a:rPr kumimoji="1" lang="zh-CN" altLang="en-US" dirty="0"/>
                  <a:t>最大间隔</a:t>
                </a:r>
                <a:r>
                  <a:rPr kumimoji="1" lang="en-US" altLang="zh-CN" dirty="0"/>
                  <a:t>)</a:t>
                </a:r>
                <a:r>
                  <a:rPr kumimoji="1" lang="zh-CN" altLang="en-US" dirty="0"/>
                  <a:t>为</a:t>
                </a:r>
                <a:r>
                  <a:rPr kumimoji="1" lang="en-US" altLang="zh-CN" dirty="0"/>
                  <a:t>2/(||w||)</a:t>
                </a:r>
                <a:r>
                  <a:rPr kumimoji="1" lang="zh-CN" altLang="en-US" dirty="0"/>
                  <a:t>，具体计算过程如下</a:t>
                </a:r>
              </a:p>
              <a:p>
                <a:pPr lvl="1"/>
                <a:r>
                  <a:rPr kumimoji="1" lang="zh-CN" altLang="en-US" dirty="0"/>
                  <a:t>假设</a:t>
                </a:r>
                <a:r>
                  <a:rPr kumimoji="1" lang="en-US" altLang="zh-CN" dirty="0"/>
                  <a:t>X2</a:t>
                </a:r>
                <a:r>
                  <a:rPr kumimoji="1" lang="zh-CN" altLang="en-US" dirty="0"/>
                  <a:t>为正例数据点，</a:t>
                </a:r>
                <a:r>
                  <a:rPr kumimoji="1" lang="en-US" altLang="zh-CN" dirty="0"/>
                  <a:t>X1</a:t>
                </a:r>
                <a:r>
                  <a:rPr kumimoji="1" lang="zh-CN" altLang="en-US" dirty="0"/>
                  <a:t>为负例数据点，最大间隔就是</a:t>
                </a:r>
                <a:r>
                  <a:rPr kumimoji="1" lang="en-US" altLang="zh-CN" dirty="0"/>
                  <a:t>X2-X1</a:t>
                </a:r>
                <a:r>
                  <a:rPr kumimoji="1" lang="zh-CN" altLang="en-US" dirty="0"/>
                  <a:t>在决策边界</a:t>
                </a:r>
                <a:r>
                  <a:rPr kumimoji="1" lang="en-US" altLang="zh-CN" dirty="0"/>
                  <a:t>(</a:t>
                </a:r>
                <a:r>
                  <a:rPr kumimoji="1" lang="zh-CN" altLang="en-US" dirty="0"/>
                  <a:t>直线</a:t>
                </a:r>
                <a:r>
                  <a:rPr kumimoji="1" lang="en-US" altLang="zh-CN" dirty="0"/>
                  <a:t>)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法向量上</a:t>
                </a:r>
                <a:r>
                  <a:rPr kumimoji="1" lang="zh-CN" altLang="en-US" dirty="0"/>
                  <a:t>的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投影</a:t>
                </a:r>
              </a:p>
              <a:p>
                <a:pPr lvl="1"/>
                <a:r>
                  <a:rPr lang="zh-CN" altLang="en-US" dirty="0"/>
                  <a:t>于是</a:t>
                </a:r>
                <a:r>
                  <a:rPr lang="zh-CN" altLang="zh-CN" dirty="0"/>
                  <a:t>有</a:t>
                </a:r>
                <a:r>
                  <a:rPr lang="en-US" altLang="zh-CN" dirty="0"/>
                  <a:t>d=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.(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.(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zh-CN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: 圆角 5">
                <a:extLst>
                  <a:ext uri="{FF2B5EF4-FFF2-40B4-BE49-F238E27FC236}">
                    <a16:creationId xmlns:a16="http://schemas.microsoft.com/office/drawing/2014/main" id="{5DC72228-FCA2-4FDD-991C-46A1153B107B}"/>
                  </a:ext>
                </a:extLst>
              </p:cNvPr>
              <p:cNvSpPr/>
              <p:nvPr/>
            </p:nvSpPr>
            <p:spPr>
              <a:xfrm>
                <a:off x="6401295" y="2787650"/>
                <a:ext cx="2576285" cy="831273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zh-CN" altLang="zh-CN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|=</m:t>
                    </m:r>
                    <m:rad>
                      <m:radPr>
                        <m:degHide m:val="on"/>
                        <m:ctrlPr>
                          <a:rPr lang="en-US" altLang="zh-CN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rad>
                  </m:oMath>
                </a14:m>
                <a:r>
                  <a:rPr lang="en-US" altLang="zh-CN" dirty="0">
                    <a:solidFill>
                      <a:sysClr val="windowText" lastClr="000000"/>
                    </a:solidFill>
                  </a:rPr>
                  <a:t> </a:t>
                </a:r>
              </a:p>
              <a:p>
                <a:r>
                  <a:rPr lang="en-US" altLang="zh-CN" dirty="0">
                    <a:solidFill>
                      <a:sysClr val="windowText" lastClr="000000"/>
                    </a:solidFill>
                  </a:rPr>
                  <a:t>W</a:t>
                </a:r>
                <a:r>
                  <a:rPr lang="zh-CN" altLang="en-US" dirty="0">
                    <a:solidFill>
                      <a:sysClr val="windowText" lastClr="000000"/>
                    </a:solidFill>
                  </a:rPr>
                  <a:t>自己做点积，开根方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矩形: 圆角 5">
                <a:extLst>
                  <a:ext uri="{FF2B5EF4-FFF2-40B4-BE49-F238E27FC236}">
                    <a16:creationId xmlns:a16="http://schemas.microsoft.com/office/drawing/2014/main" id="{5DC72228-FCA2-4FDD-991C-46A1153B10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1295" y="2787650"/>
                <a:ext cx="2576285" cy="831273"/>
              </a:xfrm>
              <a:prstGeom prst="roundRect">
                <a:avLst/>
              </a:prstGeom>
              <a:blipFill>
                <a:blip r:embed="rId3"/>
                <a:stretch>
                  <a:fillRect b="-1418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14162E1B-4126-40D8-B385-22377F3DC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084" y="3065463"/>
            <a:ext cx="4997431" cy="16144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22A13ED-4651-4019-9647-0C9443F04C1B}"/>
                  </a:ext>
                </a:extLst>
              </p:cNvPr>
              <p:cNvSpPr/>
              <p:nvPr/>
            </p:nvSpPr>
            <p:spPr>
              <a:xfrm>
                <a:off x="6871214" y="2021599"/>
                <a:ext cx="1483662" cy="57778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参考</a:t>
                </a:r>
                <a:r>
                  <a:rPr lang="en-US" altLang="zh-CN" dirty="0"/>
                  <a:t>d=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 </m:t>
                        </m:r>
                        <m:acc>
                          <m:accPr>
                            <m:chr m:val="⃗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num>
                      <m:den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22A13ED-4651-4019-9647-0C9443F04C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214" y="2021599"/>
                <a:ext cx="1483662" cy="577787"/>
              </a:xfrm>
              <a:prstGeom prst="rect">
                <a:avLst/>
              </a:prstGeom>
              <a:blipFill>
                <a:blip r:embed="rId5"/>
                <a:stretch>
                  <a:fillRect l="-2846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B1FB0BCB-77CA-4136-819F-231CDCD223B5}"/>
              </a:ext>
            </a:extLst>
          </p:cNvPr>
          <p:cNvSpPr/>
          <p:nvPr/>
        </p:nvSpPr>
        <p:spPr>
          <a:xfrm>
            <a:off x="3111388" y="2035497"/>
            <a:ext cx="3757498" cy="193860"/>
          </a:xfrm>
          <a:custGeom>
            <a:avLst/>
            <a:gdLst>
              <a:gd name="connsiteX0" fmla="*/ 605972 w 605972"/>
              <a:gd name="connsiteY0" fmla="*/ 279533 h 279533"/>
              <a:gd name="connsiteX1" fmla="*/ 355600 w 605972"/>
              <a:gd name="connsiteY1" fmla="*/ 133 h 279533"/>
              <a:gd name="connsiteX2" fmla="*/ 0 w 605972"/>
              <a:gd name="connsiteY2" fmla="*/ 250504 h 279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5972" h="279533">
                <a:moveTo>
                  <a:pt x="605972" y="279533"/>
                </a:moveTo>
                <a:cubicBezTo>
                  <a:pt x="531283" y="142252"/>
                  <a:pt x="456595" y="4971"/>
                  <a:pt x="355600" y="133"/>
                </a:cubicBezTo>
                <a:cubicBezTo>
                  <a:pt x="254605" y="-4705"/>
                  <a:pt x="127302" y="122899"/>
                  <a:pt x="0" y="250504"/>
                </a:cubicBezTo>
              </a:path>
            </a:pathLst>
          </a:custGeom>
          <a:noFill/>
          <a:ln>
            <a:solidFill>
              <a:srgbClr val="C00000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744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硬间隔</a:t>
                </a:r>
                <a:endParaRPr kumimoji="1" lang="en-US" altLang="zh-CN" dirty="0"/>
              </a:p>
              <a:p>
                <a:r>
                  <a:rPr lang="zh-CN" altLang="zh-CN" dirty="0"/>
                  <a:t>这就是</a:t>
                </a:r>
                <a:r>
                  <a:rPr lang="en-US" altLang="zh-CN" dirty="0"/>
                  <a:t>SVM</a:t>
                </a:r>
                <a:r>
                  <a:rPr lang="zh-CN" altLang="zh-CN" dirty="0"/>
                  <a:t>优化的目标，也就是</a:t>
                </a:r>
                <a:r>
                  <a:rPr lang="en-US" altLang="zh-CN" dirty="0"/>
                  <a:t>max(d)</a:t>
                </a:r>
                <a14:m>
                  <m:oMath xmlns:m="http://schemas.openxmlformats.org/officeDocument/2006/math"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zh-C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pPr lvl="1"/>
                <a:r>
                  <a:rPr lang="zh-CN" altLang="zh-CN" dirty="0"/>
                  <a:t>约束条件进一步处理如下</a:t>
                </a:r>
              </a:p>
              <a:p>
                <a:pPr lvl="1"/>
                <a:r>
                  <a:rPr lang="en-US" altLang="zh-CN" dirty="0" err="1"/>
                  <a:t>w</a:t>
                </a:r>
                <a:r>
                  <a:rPr lang="en-US" altLang="zh-CN" baseline="30000" dirty="0" err="1"/>
                  <a:t>T</a:t>
                </a:r>
                <a:r>
                  <a:rPr lang="en-US" altLang="zh-CN" dirty="0" err="1"/>
                  <a:t>.x</a:t>
                </a:r>
                <a:r>
                  <a:rPr lang="en-US" altLang="zh-CN" baseline="-25000" dirty="0"/>
                  <a:t>+</a:t>
                </a:r>
                <a:r>
                  <a:rPr lang="en-US" altLang="zh-CN" dirty="0"/>
                  <a:t> +b &gt;= 1       </a:t>
                </a:r>
                <a:r>
                  <a:rPr lang="en-US" altLang="zh-CN" dirty="0">
                    <a:sym typeface="Wingdings" panose="05000000000000000000" pitchFamily="2" charset="2"/>
                  </a:rPr>
                  <a:t></a:t>
                </a:r>
                <a:r>
                  <a:rPr lang="en-US" altLang="zh-CN" dirty="0"/>
                  <a:t> y</a:t>
                </a:r>
                <a:r>
                  <a:rPr lang="en-US" altLang="zh-CN" baseline="-25000" dirty="0"/>
                  <a:t>+</a:t>
                </a:r>
                <a:r>
                  <a:rPr lang="en-US" altLang="zh-CN" dirty="0"/>
                  <a:t>(</a:t>
                </a:r>
                <a:r>
                  <a:rPr lang="en-US" altLang="zh-CN" dirty="0" err="1"/>
                  <a:t>w</a:t>
                </a:r>
                <a:r>
                  <a:rPr lang="en-US" altLang="zh-CN" baseline="30000" dirty="0" err="1"/>
                  <a:t>T</a:t>
                </a:r>
                <a:r>
                  <a:rPr lang="en-US" altLang="zh-CN" dirty="0" err="1"/>
                  <a:t>.x</a:t>
                </a:r>
                <a:r>
                  <a:rPr lang="en-US" altLang="zh-CN" baseline="-25000" dirty="0"/>
                  <a:t>+</a:t>
                </a:r>
                <a:r>
                  <a:rPr lang="en-US" altLang="zh-CN" dirty="0"/>
                  <a:t> +b) &gt;= 1</a:t>
                </a:r>
                <a:endParaRPr lang="zh-CN" altLang="zh-CN" dirty="0"/>
              </a:p>
              <a:p>
                <a:pPr lvl="1"/>
                <a:r>
                  <a:rPr lang="en-US" altLang="zh-CN" dirty="0" err="1"/>
                  <a:t>w</a:t>
                </a:r>
                <a:r>
                  <a:rPr lang="en-US" altLang="zh-CN" baseline="30000" dirty="0" err="1"/>
                  <a:t>T</a:t>
                </a:r>
                <a:r>
                  <a:rPr lang="en-US" altLang="zh-CN" dirty="0" err="1"/>
                  <a:t>.x</a:t>
                </a:r>
                <a:r>
                  <a:rPr lang="en-US" altLang="zh-CN" baseline="-25000" dirty="0"/>
                  <a:t>-</a:t>
                </a:r>
                <a:r>
                  <a:rPr lang="en-US" altLang="zh-CN" dirty="0"/>
                  <a:t> +b &lt;= -1      </a:t>
                </a:r>
                <a:r>
                  <a:rPr lang="en-US" altLang="zh-CN" dirty="0">
                    <a:sym typeface="Wingdings" panose="05000000000000000000" pitchFamily="2" charset="2"/>
                  </a:rPr>
                  <a:t></a:t>
                </a:r>
                <a:r>
                  <a:rPr lang="en-US" altLang="zh-CN" dirty="0"/>
                  <a:t> y</a:t>
                </a:r>
                <a:r>
                  <a:rPr lang="en-US" altLang="zh-CN" baseline="-25000" dirty="0"/>
                  <a:t>-</a:t>
                </a:r>
                <a:r>
                  <a:rPr lang="en-US" altLang="zh-CN" dirty="0"/>
                  <a:t>(</a:t>
                </a:r>
                <a:r>
                  <a:rPr lang="en-US" altLang="zh-CN" dirty="0" err="1"/>
                  <a:t>w</a:t>
                </a:r>
                <a:r>
                  <a:rPr lang="en-US" altLang="zh-CN" baseline="30000" dirty="0" err="1"/>
                  <a:t>T</a:t>
                </a:r>
                <a:r>
                  <a:rPr lang="en-US" altLang="zh-CN" dirty="0" err="1"/>
                  <a:t>.x</a:t>
                </a:r>
                <a:r>
                  <a:rPr lang="en-US" altLang="zh-CN" baseline="-25000" dirty="0"/>
                  <a:t>-</a:t>
                </a:r>
                <a:r>
                  <a:rPr lang="en-US" altLang="zh-CN" dirty="0"/>
                  <a:t> +b) &gt;= 1</a:t>
                </a:r>
                <a:endParaRPr lang="zh-CN" altLang="zh-CN" dirty="0"/>
              </a:p>
              <a:p>
                <a:pPr lvl="1"/>
                <a:r>
                  <a:rPr lang="zh-CN" altLang="zh-CN" dirty="0"/>
                  <a:t>于是，不管是正例还是负例，都有</a:t>
                </a:r>
                <a:r>
                  <a:rPr lang="en-US" altLang="zh-CN" dirty="0" err="1"/>
                  <a:t>y</a:t>
                </a:r>
                <a:r>
                  <a:rPr lang="en-US" altLang="zh-CN" baseline="-25000" dirty="0" err="1"/>
                  <a:t>i</a:t>
                </a:r>
                <a:r>
                  <a:rPr lang="en-US" altLang="zh-CN" dirty="0"/>
                  <a:t>(</a:t>
                </a:r>
                <a:r>
                  <a:rPr lang="en-US" altLang="zh-CN" dirty="0" err="1"/>
                  <a:t>w</a:t>
                </a:r>
                <a:r>
                  <a:rPr lang="en-US" altLang="zh-CN" baseline="30000" dirty="0" err="1"/>
                  <a:t>T</a:t>
                </a:r>
                <a:r>
                  <a:rPr lang="en-US" altLang="zh-CN" dirty="0" err="1"/>
                  <a:t>.x</a:t>
                </a:r>
                <a:r>
                  <a:rPr lang="en-US" altLang="zh-CN" baseline="-25000" dirty="0" err="1"/>
                  <a:t>i</a:t>
                </a:r>
                <a:r>
                  <a:rPr lang="en-US" altLang="zh-CN" dirty="0"/>
                  <a:t> +b) &gt;= 1</a:t>
                </a:r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818" y="3141663"/>
            <a:ext cx="4997431" cy="161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6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硬间隔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问题建模</a:t>
            </a:r>
            <a:endParaRPr kumimoji="1"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491" y="3205716"/>
            <a:ext cx="4997431" cy="16144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263667" y="883203"/>
                <a:ext cx="4572000" cy="201856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>
                <a:spAutoFit/>
              </a:bodyPr>
              <a:lstStyle/>
              <a:p>
                <a:pPr indent="266700" algn="just">
                  <a:spcAft>
                    <a:spcPts val="0"/>
                  </a:spcAft>
                </a:pPr>
                <a:r>
                  <a:rPr lang="en-US" altLang="zh-CN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b="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b="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zh-CN" altLang="zh-CN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altLang="zh-CN" b="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altLang="zh-CN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CN" altLang="zh-CN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266700" algn="just">
                  <a:spcAft>
                    <a:spcPts val="0"/>
                  </a:spcAft>
                </a:pPr>
                <a:r>
                  <a:rPr lang="en-US" altLang="zh-CN" kern="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s.t.</a:t>
                </a:r>
                <a:r>
                  <a:rPr lang="en-US" altLang="zh-CN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kern="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kern="100" baseline="-250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kern="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en-US" altLang="zh-CN" kern="100" baseline="300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kern="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.x</a:t>
                </a:r>
                <a:r>
                  <a:rPr lang="en-US" altLang="zh-CN" kern="100" baseline="-250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+b) &gt;= 1</a:t>
                </a:r>
                <a:r>
                  <a:rPr lang="zh-CN" altLang="zh-CN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kern="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=1,2,…,n</a:t>
                </a:r>
                <a:r>
                  <a:rPr lang="zh-CN" altLang="zh-CN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zh-CN" altLang="zh-CN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266700" algn="just">
                  <a:spcAft>
                    <a:spcPts val="0"/>
                  </a:spcAft>
                </a:pPr>
                <a:endParaRPr lang="en-US" altLang="zh-CN" kern="1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266700" algn="just">
                  <a:spcAft>
                    <a:spcPts val="0"/>
                  </a:spcAft>
                </a:pPr>
                <a:r>
                  <a:rPr lang="zh-CN" altLang="zh-CN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或者，转换为最小化问题，建模如下：</a:t>
                </a:r>
                <a:endParaRPr lang="zh-CN" altLang="zh-CN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266700" algn="just">
                  <a:spcAft>
                    <a:spcPts val="0"/>
                  </a:spcAft>
                </a:pPr>
                <a:r>
                  <a:rPr lang="en-US" altLang="zh-CN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b="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zh-CN" altLang="zh-CN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b="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en-US" altLang="zh-CN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CN" altLang="zh-CN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266700" algn="just">
                  <a:spcAft>
                    <a:spcPts val="0"/>
                  </a:spcAft>
                </a:pPr>
                <a:r>
                  <a:rPr lang="en-US" altLang="zh-CN" kern="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s.t.</a:t>
                </a:r>
                <a:r>
                  <a:rPr lang="en-US" altLang="zh-CN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kern="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kern="100" baseline="-250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kern="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en-US" altLang="zh-CN" kern="100" baseline="300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kern="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.x</a:t>
                </a:r>
                <a:r>
                  <a:rPr lang="en-US" altLang="zh-CN" kern="100" baseline="-250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+b) &gt;= 1</a:t>
                </a:r>
                <a:r>
                  <a:rPr lang="zh-CN" altLang="zh-CN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kern="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=1,2,…,n</a:t>
                </a:r>
                <a:r>
                  <a:rPr lang="zh-CN" altLang="zh-CN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zh-CN" altLang="zh-CN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667" y="883203"/>
                <a:ext cx="4572000" cy="2018566"/>
              </a:xfrm>
              <a:prstGeom prst="rect">
                <a:avLst/>
              </a:prstGeom>
              <a:blipFill>
                <a:blip r:embed="rId3"/>
                <a:stretch>
                  <a:fillRect b="-3604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032171" y="1092117"/>
                <a:ext cx="1988990" cy="363182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优化目标：</a:t>
                </a:r>
                <a:endParaRPr lang="en-US" altLang="zh-CN" kern="1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kern="1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max</m:t>
                    </m:r>
                    <m:r>
                      <m:rPr>
                        <m:nor/>
                      </m:rPr>
                      <a:rPr lang="en-US" altLang="zh-CN" kern="1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f>
                      <m:fPr>
                        <m:ctrlPr>
                          <a:rPr lang="zh-CN" altLang="zh-CN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b="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b="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zh-CN" altLang="zh-CN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altLang="zh-CN" b="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den>
                    </m:f>
                    <m:r>
                      <m:rPr>
                        <m:nor/>
                      </m:rPr>
                      <a:rPr lang="en-US" altLang="zh-CN" kern="1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altLang="zh-CN" b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zh-CN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  <m:f>
                      <m:fPr>
                        <m:ctrlPr>
                          <a:rPr lang="zh-CN" altLang="zh-CN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b="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zh-CN" altLang="zh-CN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b="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en-US" altLang="zh-CN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altLang="zh-CN" b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min</m:t>
                    </m:r>
                    <m:f>
                      <m:fPr>
                        <m:ctrlPr>
                          <a:rPr lang="zh-CN" altLang="zh-CN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b="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zh-CN" b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</m:d>
                      </m:e>
                    </m:rad>
                  </m:oMath>
                </a14:m>
                <a:r>
                  <a:rPr lang="en-US" altLang="zh-CN" i="1" dirty="0">
                    <a:latin typeface="Cambria Math" panose="02040503050406030204" pitchFamily="18" charset="0"/>
                  </a:rPr>
                  <a:t> 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altLang="zh-CN" b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zh-CN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  <m:f>
                      <m:fPr>
                        <m:ctrlPr>
                          <a:rPr lang="zh-CN" altLang="zh-CN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b="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⟨"/>
                        <m:endChr m:val="⟩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1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CN" b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b="0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</m:d>
                  </m:oMath>
                </a14:m>
                <a:r>
                  <a:rPr lang="en-US" altLang="zh-CN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altLang="zh-CN" b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zh-CN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sty m:val="p"/>
                              </m:rP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</m:d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algn="just"/>
                <a:endPara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:r>
                  <a:rPr lang="en-US" altLang="zh-CN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1.</a:t>
                </a:r>
                <a:r>
                  <a:rPr lang="zh-CN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点积可以写成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1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CN" b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b="0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</m:d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或者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algn="just"/>
                <a:r>
                  <a:rPr lang="en-US" altLang="zh-CN" dirty="0">
                    <a:latin typeface="Cambria Math" panose="02040503050406030204" pitchFamily="18" charset="0"/>
                  </a:rPr>
                  <a:t>2.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上述等价关系后文用到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171" y="1092117"/>
                <a:ext cx="1988990" cy="3631828"/>
              </a:xfrm>
              <a:prstGeom prst="rect">
                <a:avLst/>
              </a:prstGeom>
              <a:blipFill>
                <a:blip r:embed="rId4"/>
                <a:stretch>
                  <a:fillRect l="-2439" t="-1003" r="-2134" b="-1003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609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pause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29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indent="266700" algn="just">
                  <a:spcAft>
                    <a:spcPts val="0"/>
                  </a:spcAft>
                </a:pPr>
                <a:r>
                  <a:rPr lang="zh-CN" altLang="zh-CN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转换为最小化问题，建模如下：</a:t>
                </a:r>
                <a:endParaRPr lang="zh-CN" altLang="zh-CN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266700" algn="just">
                  <a:spcAft>
                    <a:spcPts val="0"/>
                  </a:spcAft>
                </a:pPr>
                <a:r>
                  <a:rPr lang="en-US" altLang="zh-CN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zh-CN" altLang="zh-CN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en-US" altLang="zh-CN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CN" altLang="zh-CN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266700" algn="just">
                  <a:spcAft>
                    <a:spcPts val="0"/>
                  </a:spcAft>
                </a:pPr>
                <a:r>
                  <a:rPr lang="en-US" altLang="zh-CN" kern="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s.t.</a:t>
                </a:r>
                <a:r>
                  <a:rPr lang="en-US" altLang="zh-CN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kern="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kern="100" baseline="-250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kern="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en-US" altLang="zh-CN" kern="100" baseline="300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kern="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.x</a:t>
                </a:r>
                <a:r>
                  <a:rPr lang="en-US" altLang="zh-CN" kern="100" baseline="-250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+b) &gt;= 1</a:t>
                </a:r>
                <a:r>
                  <a:rPr lang="zh-CN" altLang="zh-CN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kern="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=1,2,…,n</a:t>
                </a:r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16C1BFA6-86B1-402C-8BA6-E971E2A918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3818416"/>
                  </p:ext>
                </p:extLst>
              </p:nvPr>
            </p:nvGraphicFramePr>
            <p:xfrm>
              <a:off x="4677228" y="1572782"/>
              <a:ext cx="4347029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65512">
                      <a:extLst>
                        <a:ext uri="{9D8B030D-6E8A-4147-A177-3AD203B41FA5}">
                          <a16:colId xmlns:a16="http://schemas.microsoft.com/office/drawing/2014/main" val="225618591"/>
                        </a:ext>
                      </a:extLst>
                    </a:gridCol>
                    <a:gridCol w="768841">
                      <a:extLst>
                        <a:ext uri="{9D8B030D-6E8A-4147-A177-3AD203B41FA5}">
                          <a16:colId xmlns:a16="http://schemas.microsoft.com/office/drawing/2014/main" val="750959382"/>
                        </a:ext>
                      </a:extLst>
                    </a:gridCol>
                    <a:gridCol w="2612676">
                      <a:extLst>
                        <a:ext uri="{9D8B030D-6E8A-4147-A177-3AD203B41FA5}">
                          <a16:colId xmlns:a16="http://schemas.microsoft.com/office/drawing/2014/main" val="22583515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/>
                            <a:t>x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/>
                            <a:t>y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600" kern="100" dirty="0" smtClean="0">
                                    <a:solidFill>
                                      <a:schemeClr val="bg1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y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600" kern="100" baseline="-25000" dirty="0" smtClean="0">
                                    <a:solidFill>
                                      <a:schemeClr val="bg1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600" kern="100" dirty="0" smtClean="0">
                                    <a:solidFill>
                                      <a:schemeClr val="bg1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600" kern="100" dirty="0" smtClean="0">
                                    <a:solidFill>
                                      <a:schemeClr val="bg1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wT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600" kern="100" dirty="0" smtClean="0">
                                    <a:solidFill>
                                      <a:schemeClr val="bg1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600" kern="100" dirty="0" smtClean="0">
                                    <a:solidFill>
                                      <a:schemeClr val="bg1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xi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600" kern="100" dirty="0" smtClean="0">
                                    <a:solidFill>
                                      <a:schemeClr val="bg1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+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600" kern="100" dirty="0" smtClean="0">
                                    <a:solidFill>
                                      <a:schemeClr val="bg1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b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600" kern="100" dirty="0" smtClean="0">
                                    <a:solidFill>
                                      <a:schemeClr val="bg1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) &gt;= 1</m:t>
                                </m:r>
                              </m:oMath>
                            </m:oMathPara>
                          </a14:m>
                          <a:endParaRPr lang="zh-CN" alt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829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/>
                            <a:t>[0,0]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/>
                            <a:t>-1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  <m:r>
                                  <a:rPr lang="en-US" altLang="zh-CN" sz="16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≥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CN" sz="1600" b="0" dirty="0">
                            <a:solidFill>
                              <a:srgbClr val="C00000"/>
                            </a:solidFill>
                            <a:ea typeface="Cambria Math" charset="0"/>
                            <a:cs typeface="Cambria Math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63598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/>
                            <a:t>[2,2]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/>
                            <a:t>-1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−2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altLang="zh-CN" sz="16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  <m:r>
                                  <a:rPr lang="en-US" altLang="zh-CN" sz="16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≥1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0411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/>
                            <a:t>[2,0]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/>
                            <a:t>1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altLang="zh-CN" sz="16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  <m:r>
                                  <a:rPr lang="en-US" altLang="zh-CN" sz="16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≥1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58343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/>
                            <a:t>[3,0]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/>
                            <a:t>1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3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altLang="zh-CN" sz="16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  <m:r>
                                  <a:rPr lang="en-US" altLang="zh-CN" sz="16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≥1</m:t>
                                </m:r>
                              </m:oMath>
                            </m:oMathPara>
                          </a14:m>
                          <a:endParaRPr lang="en-US" altLang="zh-CN" sz="16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044719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16C1BFA6-86B1-402C-8BA6-E971E2A918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3818416"/>
                  </p:ext>
                </p:extLst>
              </p:nvPr>
            </p:nvGraphicFramePr>
            <p:xfrm>
              <a:off x="4677228" y="1572782"/>
              <a:ext cx="4347029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65512">
                      <a:extLst>
                        <a:ext uri="{9D8B030D-6E8A-4147-A177-3AD203B41FA5}">
                          <a16:colId xmlns:a16="http://schemas.microsoft.com/office/drawing/2014/main" val="225618591"/>
                        </a:ext>
                      </a:extLst>
                    </a:gridCol>
                    <a:gridCol w="768841">
                      <a:extLst>
                        <a:ext uri="{9D8B030D-6E8A-4147-A177-3AD203B41FA5}">
                          <a16:colId xmlns:a16="http://schemas.microsoft.com/office/drawing/2014/main" val="750959382"/>
                        </a:ext>
                      </a:extLst>
                    </a:gridCol>
                    <a:gridCol w="2612676">
                      <a:extLst>
                        <a:ext uri="{9D8B030D-6E8A-4147-A177-3AD203B41FA5}">
                          <a16:colId xmlns:a16="http://schemas.microsoft.com/office/drawing/2014/main" val="22583515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/>
                            <a:t>x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/>
                            <a:t>y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6667" t="-4918" r="-932" b="-4098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829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/>
                            <a:t>[0,0]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/>
                            <a:t>-1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6667" t="-104918" r="-932" b="-3098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3598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/>
                            <a:t>[2,2]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/>
                            <a:t>-1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6667" t="-204918" r="-932" b="-2098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0411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/>
                            <a:t>[2,0]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/>
                            <a:t>1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6667" t="-304918" r="-932" b="-1098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58343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/>
                            <a:t>[3,0]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/>
                            <a:t>1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6667" t="-404918" r="-932" b="-98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447191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" name="Straight Arrow Connector 4">
            <a:extLst>
              <a:ext uri="{FF2B5EF4-FFF2-40B4-BE49-F238E27FC236}">
                <a16:creationId xmlns:a16="http://schemas.microsoft.com/office/drawing/2014/main" id="{834801AF-88C8-4203-B9E5-4EF08F80A2C2}"/>
              </a:ext>
            </a:extLst>
          </p:cNvPr>
          <p:cNvCxnSpPr/>
          <p:nvPr/>
        </p:nvCxnSpPr>
        <p:spPr>
          <a:xfrm flipV="1">
            <a:off x="527136" y="4751379"/>
            <a:ext cx="4023138" cy="90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5">
            <a:extLst>
              <a:ext uri="{FF2B5EF4-FFF2-40B4-BE49-F238E27FC236}">
                <a16:creationId xmlns:a16="http://schemas.microsoft.com/office/drawing/2014/main" id="{534EC40D-2456-4107-8BAC-50FCC497B03E}"/>
              </a:ext>
            </a:extLst>
          </p:cNvPr>
          <p:cNvCxnSpPr/>
          <p:nvPr/>
        </p:nvCxnSpPr>
        <p:spPr>
          <a:xfrm flipV="1">
            <a:off x="527136" y="1669353"/>
            <a:ext cx="0" cy="3091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9" name="Group 6">
            <a:extLst>
              <a:ext uri="{FF2B5EF4-FFF2-40B4-BE49-F238E27FC236}">
                <a16:creationId xmlns:a16="http://schemas.microsoft.com/office/drawing/2014/main" id="{6AA5237C-FC5B-467A-8579-6D3A2EE35563}"/>
              </a:ext>
            </a:extLst>
          </p:cNvPr>
          <p:cNvGrpSpPr/>
          <p:nvPr/>
        </p:nvGrpSpPr>
        <p:grpSpPr>
          <a:xfrm>
            <a:off x="1287174" y="4666987"/>
            <a:ext cx="806824" cy="87408"/>
            <a:chOff x="2655099" y="4293034"/>
            <a:chExt cx="806824" cy="87408"/>
          </a:xfrm>
        </p:grpSpPr>
        <p:cxnSp>
          <p:nvCxnSpPr>
            <p:cNvPr id="10" name="Straight Connector 32">
              <a:extLst>
                <a:ext uri="{FF2B5EF4-FFF2-40B4-BE49-F238E27FC236}">
                  <a16:creationId xmlns:a16="http://schemas.microsoft.com/office/drawing/2014/main" id="{72BDE24D-8CDB-478E-ACD1-B52AB759A880}"/>
                </a:ext>
              </a:extLst>
            </p:cNvPr>
            <p:cNvCxnSpPr/>
            <p:nvPr/>
          </p:nvCxnSpPr>
          <p:spPr>
            <a:xfrm>
              <a:off x="2655099" y="4380441"/>
              <a:ext cx="80682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33">
              <a:extLst>
                <a:ext uri="{FF2B5EF4-FFF2-40B4-BE49-F238E27FC236}">
                  <a16:creationId xmlns:a16="http://schemas.microsoft.com/office/drawing/2014/main" id="{5952E5A2-F2FC-4B49-98F9-610913BC20B1}"/>
                </a:ext>
              </a:extLst>
            </p:cNvPr>
            <p:cNvCxnSpPr/>
            <p:nvPr/>
          </p:nvCxnSpPr>
          <p:spPr>
            <a:xfrm flipV="1">
              <a:off x="2655099" y="4293035"/>
              <a:ext cx="0" cy="874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34">
              <a:extLst>
                <a:ext uri="{FF2B5EF4-FFF2-40B4-BE49-F238E27FC236}">
                  <a16:creationId xmlns:a16="http://schemas.microsoft.com/office/drawing/2014/main" id="{85C992FF-7183-41DB-8A9D-60B30B864F22}"/>
                </a:ext>
              </a:extLst>
            </p:cNvPr>
            <p:cNvCxnSpPr/>
            <p:nvPr/>
          </p:nvCxnSpPr>
          <p:spPr>
            <a:xfrm flipV="1">
              <a:off x="3461923" y="4293034"/>
              <a:ext cx="0" cy="874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7">
            <a:extLst>
              <a:ext uri="{FF2B5EF4-FFF2-40B4-BE49-F238E27FC236}">
                <a16:creationId xmlns:a16="http://schemas.microsoft.com/office/drawing/2014/main" id="{6167010D-1BF8-48DC-8938-EB1C3CD29BDD}"/>
              </a:ext>
            </a:extLst>
          </p:cNvPr>
          <p:cNvGrpSpPr/>
          <p:nvPr/>
        </p:nvGrpSpPr>
        <p:grpSpPr>
          <a:xfrm>
            <a:off x="2093997" y="4663972"/>
            <a:ext cx="806824" cy="87408"/>
            <a:chOff x="2655099" y="4293034"/>
            <a:chExt cx="806824" cy="87408"/>
          </a:xfrm>
        </p:grpSpPr>
        <p:cxnSp>
          <p:nvCxnSpPr>
            <p:cNvPr id="14" name="Straight Connector 29">
              <a:extLst>
                <a:ext uri="{FF2B5EF4-FFF2-40B4-BE49-F238E27FC236}">
                  <a16:creationId xmlns:a16="http://schemas.microsoft.com/office/drawing/2014/main" id="{90A8DD91-9116-4155-ABE1-8B3276A2E488}"/>
                </a:ext>
              </a:extLst>
            </p:cNvPr>
            <p:cNvCxnSpPr/>
            <p:nvPr/>
          </p:nvCxnSpPr>
          <p:spPr>
            <a:xfrm>
              <a:off x="2655099" y="4380441"/>
              <a:ext cx="80682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30">
              <a:extLst>
                <a:ext uri="{FF2B5EF4-FFF2-40B4-BE49-F238E27FC236}">
                  <a16:creationId xmlns:a16="http://schemas.microsoft.com/office/drawing/2014/main" id="{CA9DF798-49DE-482B-8C07-78AE03B1B811}"/>
                </a:ext>
              </a:extLst>
            </p:cNvPr>
            <p:cNvCxnSpPr/>
            <p:nvPr/>
          </p:nvCxnSpPr>
          <p:spPr>
            <a:xfrm flipV="1">
              <a:off x="2655099" y="4293035"/>
              <a:ext cx="0" cy="874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31">
              <a:extLst>
                <a:ext uri="{FF2B5EF4-FFF2-40B4-BE49-F238E27FC236}">
                  <a16:creationId xmlns:a16="http://schemas.microsoft.com/office/drawing/2014/main" id="{D7C24BF4-858B-4455-A605-A7B5494E6EE9}"/>
                </a:ext>
              </a:extLst>
            </p:cNvPr>
            <p:cNvCxnSpPr/>
            <p:nvPr/>
          </p:nvCxnSpPr>
          <p:spPr>
            <a:xfrm flipV="1">
              <a:off x="3461923" y="4293034"/>
              <a:ext cx="0" cy="874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roup 8">
            <a:extLst>
              <a:ext uri="{FF2B5EF4-FFF2-40B4-BE49-F238E27FC236}">
                <a16:creationId xmlns:a16="http://schemas.microsoft.com/office/drawing/2014/main" id="{10870A73-6C69-4C2D-BBA0-46A12A7B2210}"/>
              </a:ext>
            </a:extLst>
          </p:cNvPr>
          <p:cNvGrpSpPr/>
          <p:nvPr/>
        </p:nvGrpSpPr>
        <p:grpSpPr>
          <a:xfrm>
            <a:off x="2900819" y="4663972"/>
            <a:ext cx="806824" cy="87408"/>
            <a:chOff x="2655099" y="4293034"/>
            <a:chExt cx="806824" cy="87408"/>
          </a:xfrm>
        </p:grpSpPr>
        <p:cxnSp>
          <p:nvCxnSpPr>
            <p:cNvPr id="18" name="Straight Connector 26">
              <a:extLst>
                <a:ext uri="{FF2B5EF4-FFF2-40B4-BE49-F238E27FC236}">
                  <a16:creationId xmlns:a16="http://schemas.microsoft.com/office/drawing/2014/main" id="{58C31AEA-464B-4BF7-A1FB-74480D93E96A}"/>
                </a:ext>
              </a:extLst>
            </p:cNvPr>
            <p:cNvCxnSpPr/>
            <p:nvPr/>
          </p:nvCxnSpPr>
          <p:spPr>
            <a:xfrm>
              <a:off x="2655099" y="4380441"/>
              <a:ext cx="80682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27">
              <a:extLst>
                <a:ext uri="{FF2B5EF4-FFF2-40B4-BE49-F238E27FC236}">
                  <a16:creationId xmlns:a16="http://schemas.microsoft.com/office/drawing/2014/main" id="{DCEF592F-6516-409B-9D5A-3E107408F880}"/>
                </a:ext>
              </a:extLst>
            </p:cNvPr>
            <p:cNvCxnSpPr/>
            <p:nvPr/>
          </p:nvCxnSpPr>
          <p:spPr>
            <a:xfrm flipV="1">
              <a:off x="2655099" y="4293035"/>
              <a:ext cx="0" cy="874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28">
              <a:extLst>
                <a:ext uri="{FF2B5EF4-FFF2-40B4-BE49-F238E27FC236}">
                  <a16:creationId xmlns:a16="http://schemas.microsoft.com/office/drawing/2014/main" id="{318EADF1-6A2C-4BA2-9131-BED02F6D399E}"/>
                </a:ext>
              </a:extLst>
            </p:cNvPr>
            <p:cNvCxnSpPr/>
            <p:nvPr/>
          </p:nvCxnSpPr>
          <p:spPr>
            <a:xfrm flipV="1">
              <a:off x="3461923" y="4293034"/>
              <a:ext cx="0" cy="874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9">
            <a:extLst>
              <a:ext uri="{FF2B5EF4-FFF2-40B4-BE49-F238E27FC236}">
                <a16:creationId xmlns:a16="http://schemas.microsoft.com/office/drawing/2014/main" id="{2DCBFB4A-6A66-432A-88C8-E8A2A324814C}"/>
              </a:ext>
            </a:extLst>
          </p:cNvPr>
          <p:cNvGrpSpPr/>
          <p:nvPr/>
        </p:nvGrpSpPr>
        <p:grpSpPr>
          <a:xfrm rot="5400000">
            <a:off x="217702" y="3616952"/>
            <a:ext cx="706276" cy="87408"/>
            <a:chOff x="2755647" y="4293034"/>
            <a:chExt cx="706276" cy="87408"/>
          </a:xfrm>
        </p:grpSpPr>
        <p:cxnSp>
          <p:nvCxnSpPr>
            <p:cNvPr id="22" name="Straight Connector 23">
              <a:extLst>
                <a:ext uri="{FF2B5EF4-FFF2-40B4-BE49-F238E27FC236}">
                  <a16:creationId xmlns:a16="http://schemas.microsoft.com/office/drawing/2014/main" id="{55D9B0EE-C4F4-4E90-B040-9C2297675AC7}"/>
                </a:ext>
              </a:extLst>
            </p:cNvPr>
            <p:cNvCxnSpPr/>
            <p:nvPr/>
          </p:nvCxnSpPr>
          <p:spPr>
            <a:xfrm rot="16200000">
              <a:off x="3114139" y="4032657"/>
              <a:ext cx="0" cy="69556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4">
              <a:extLst>
                <a:ext uri="{FF2B5EF4-FFF2-40B4-BE49-F238E27FC236}">
                  <a16:creationId xmlns:a16="http://schemas.microsoft.com/office/drawing/2014/main" id="{B8DBB954-6BEA-4732-9D89-3BD05DBA68C5}"/>
                </a:ext>
              </a:extLst>
            </p:cNvPr>
            <p:cNvCxnSpPr/>
            <p:nvPr/>
          </p:nvCxnSpPr>
          <p:spPr>
            <a:xfrm flipV="1">
              <a:off x="2755647" y="4293035"/>
              <a:ext cx="0" cy="874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5">
              <a:extLst>
                <a:ext uri="{FF2B5EF4-FFF2-40B4-BE49-F238E27FC236}">
                  <a16:creationId xmlns:a16="http://schemas.microsoft.com/office/drawing/2014/main" id="{D2C93A5A-E3C5-441F-BA6A-3096E355FDA9}"/>
                </a:ext>
              </a:extLst>
            </p:cNvPr>
            <p:cNvCxnSpPr/>
            <p:nvPr/>
          </p:nvCxnSpPr>
          <p:spPr>
            <a:xfrm flipV="1">
              <a:off x="3461923" y="4293034"/>
              <a:ext cx="0" cy="874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10">
            <a:extLst>
              <a:ext uri="{FF2B5EF4-FFF2-40B4-BE49-F238E27FC236}">
                <a16:creationId xmlns:a16="http://schemas.microsoft.com/office/drawing/2014/main" id="{22E52597-6413-4AD5-911F-7D5F7B71D119}"/>
              </a:ext>
            </a:extLst>
          </p:cNvPr>
          <p:cNvGrpSpPr/>
          <p:nvPr/>
        </p:nvGrpSpPr>
        <p:grpSpPr>
          <a:xfrm rot="5400000">
            <a:off x="217702" y="2910676"/>
            <a:ext cx="706276" cy="87408"/>
            <a:chOff x="2755647" y="4293034"/>
            <a:chExt cx="706276" cy="87408"/>
          </a:xfrm>
        </p:grpSpPr>
        <p:cxnSp>
          <p:nvCxnSpPr>
            <p:cNvPr id="26" name="Straight Connector 20">
              <a:extLst>
                <a:ext uri="{FF2B5EF4-FFF2-40B4-BE49-F238E27FC236}">
                  <a16:creationId xmlns:a16="http://schemas.microsoft.com/office/drawing/2014/main" id="{8C84D100-57D9-49FC-B99C-CA87D5FE8692}"/>
                </a:ext>
              </a:extLst>
            </p:cNvPr>
            <p:cNvCxnSpPr/>
            <p:nvPr/>
          </p:nvCxnSpPr>
          <p:spPr>
            <a:xfrm rot="16200000">
              <a:off x="3114139" y="4032657"/>
              <a:ext cx="0" cy="69556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1">
              <a:extLst>
                <a:ext uri="{FF2B5EF4-FFF2-40B4-BE49-F238E27FC236}">
                  <a16:creationId xmlns:a16="http://schemas.microsoft.com/office/drawing/2014/main" id="{9429E318-FFBD-4988-B4E5-A28BA554C6E9}"/>
                </a:ext>
              </a:extLst>
            </p:cNvPr>
            <p:cNvCxnSpPr/>
            <p:nvPr/>
          </p:nvCxnSpPr>
          <p:spPr>
            <a:xfrm flipV="1">
              <a:off x="2755647" y="4293035"/>
              <a:ext cx="0" cy="874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2">
              <a:extLst>
                <a:ext uri="{FF2B5EF4-FFF2-40B4-BE49-F238E27FC236}">
                  <a16:creationId xmlns:a16="http://schemas.microsoft.com/office/drawing/2014/main" id="{F08844CB-AC18-432D-BD99-5DF649FCB962}"/>
                </a:ext>
              </a:extLst>
            </p:cNvPr>
            <p:cNvCxnSpPr/>
            <p:nvPr/>
          </p:nvCxnSpPr>
          <p:spPr>
            <a:xfrm flipV="1">
              <a:off x="3461923" y="4293034"/>
              <a:ext cx="0" cy="874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Oval 11">
            <a:extLst>
              <a:ext uri="{FF2B5EF4-FFF2-40B4-BE49-F238E27FC236}">
                <a16:creationId xmlns:a16="http://schemas.microsoft.com/office/drawing/2014/main" id="{BBE27C3B-3F26-4583-A6F2-C7C11BE07D3F}"/>
              </a:ext>
            </a:extLst>
          </p:cNvPr>
          <p:cNvSpPr/>
          <p:nvPr/>
        </p:nvSpPr>
        <p:spPr>
          <a:xfrm>
            <a:off x="1996630" y="4650353"/>
            <a:ext cx="194733" cy="19473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12">
            <a:extLst>
              <a:ext uri="{FF2B5EF4-FFF2-40B4-BE49-F238E27FC236}">
                <a16:creationId xmlns:a16="http://schemas.microsoft.com/office/drawing/2014/main" id="{EE72656F-653D-4DE5-9B37-3C1EB61C1AB6}"/>
              </a:ext>
            </a:extLst>
          </p:cNvPr>
          <p:cNvSpPr/>
          <p:nvPr/>
        </p:nvSpPr>
        <p:spPr>
          <a:xfrm>
            <a:off x="2794201" y="4650354"/>
            <a:ext cx="194733" cy="19473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3">
            <a:extLst>
              <a:ext uri="{FF2B5EF4-FFF2-40B4-BE49-F238E27FC236}">
                <a16:creationId xmlns:a16="http://schemas.microsoft.com/office/drawing/2014/main" id="{ED9A30EA-D0B0-462D-9A29-22568682BC3E}"/>
              </a:ext>
            </a:extLst>
          </p:cNvPr>
          <p:cNvSpPr/>
          <p:nvPr/>
        </p:nvSpPr>
        <p:spPr>
          <a:xfrm>
            <a:off x="449355" y="4658045"/>
            <a:ext cx="169333" cy="169333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14">
                <a:extLst>
                  <a:ext uri="{FF2B5EF4-FFF2-40B4-BE49-F238E27FC236}">
                    <a16:creationId xmlns:a16="http://schemas.microsoft.com/office/drawing/2014/main" id="{BFE133DF-78E7-459F-891B-F1A687D0F223}"/>
                  </a:ext>
                </a:extLst>
              </p:cNvPr>
              <p:cNvSpPr txBox="1"/>
              <p:nvPr/>
            </p:nvSpPr>
            <p:spPr>
              <a:xfrm>
                <a:off x="-69254" y="4307860"/>
                <a:ext cx="12590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charset="0"/>
                        </a:rPr>
                        <m:t>=(0,0)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14">
                <a:extLst>
                  <a:ext uri="{FF2B5EF4-FFF2-40B4-BE49-F238E27FC236}">
                    <a16:creationId xmlns:a16="http://schemas.microsoft.com/office/drawing/2014/main" id="{BFE133DF-78E7-459F-891B-F1A687D0F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9254" y="4307860"/>
                <a:ext cx="125906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15">
                <a:extLst>
                  <a:ext uri="{FF2B5EF4-FFF2-40B4-BE49-F238E27FC236}">
                    <a16:creationId xmlns:a16="http://schemas.microsoft.com/office/drawing/2014/main" id="{5C3F1951-188E-435B-B337-BC498993DD68}"/>
                  </a:ext>
                </a:extLst>
              </p:cNvPr>
              <p:cNvSpPr txBox="1"/>
              <p:nvPr/>
            </p:nvSpPr>
            <p:spPr>
              <a:xfrm>
                <a:off x="1724549" y="2646332"/>
                <a:ext cx="12643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charset="0"/>
                        </a:rPr>
                        <m:t>=(2,2)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15">
                <a:extLst>
                  <a:ext uri="{FF2B5EF4-FFF2-40B4-BE49-F238E27FC236}">
                    <a16:creationId xmlns:a16="http://schemas.microsoft.com/office/drawing/2014/main" id="{5C3F1951-188E-435B-B337-BC498993D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549" y="2646332"/>
                <a:ext cx="1264385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16">
                <a:extLst>
                  <a:ext uri="{FF2B5EF4-FFF2-40B4-BE49-F238E27FC236}">
                    <a16:creationId xmlns:a16="http://schemas.microsoft.com/office/drawing/2014/main" id="{6015B71B-0837-4D66-A917-7962B8E476DC}"/>
                  </a:ext>
                </a:extLst>
              </p:cNvPr>
              <p:cNvSpPr txBox="1"/>
              <p:nvPr/>
            </p:nvSpPr>
            <p:spPr>
              <a:xfrm>
                <a:off x="1559170" y="4153678"/>
                <a:ext cx="12643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charset="0"/>
                        </a:rPr>
                        <m:t>=(2,0)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16">
                <a:extLst>
                  <a:ext uri="{FF2B5EF4-FFF2-40B4-BE49-F238E27FC236}">
                    <a16:creationId xmlns:a16="http://schemas.microsoft.com/office/drawing/2014/main" id="{6015B71B-0837-4D66-A917-7962B8E47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170" y="4153678"/>
                <a:ext cx="1264385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D41B16E7-DB98-43C2-885D-EB01A632347A}"/>
              </a:ext>
            </a:extLst>
          </p:cNvPr>
          <p:cNvCxnSpPr>
            <a:cxnSpLocks/>
          </p:cNvCxnSpPr>
          <p:nvPr/>
        </p:nvCxnSpPr>
        <p:spPr>
          <a:xfrm flipV="1">
            <a:off x="928914" y="2256971"/>
            <a:ext cx="3055257" cy="2837543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Rectangle 18">
            <a:extLst>
              <a:ext uri="{FF2B5EF4-FFF2-40B4-BE49-F238E27FC236}">
                <a16:creationId xmlns:a16="http://schemas.microsoft.com/office/drawing/2014/main" id="{6C8997B9-3579-4143-9FB0-AE7AA1007481}"/>
              </a:ext>
            </a:extLst>
          </p:cNvPr>
          <p:cNvSpPr/>
          <p:nvPr/>
        </p:nvSpPr>
        <p:spPr>
          <a:xfrm>
            <a:off x="2010707" y="3222851"/>
            <a:ext cx="169333" cy="169333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19">
                <a:extLst>
                  <a:ext uri="{FF2B5EF4-FFF2-40B4-BE49-F238E27FC236}">
                    <a16:creationId xmlns:a16="http://schemas.microsoft.com/office/drawing/2014/main" id="{FA079E9E-12A7-4796-8AD5-DEC8A87AEAD1}"/>
                  </a:ext>
                </a:extLst>
              </p:cNvPr>
              <p:cNvSpPr txBox="1"/>
              <p:nvPr/>
            </p:nvSpPr>
            <p:spPr>
              <a:xfrm>
                <a:off x="2900819" y="4116939"/>
                <a:ext cx="12643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b="0" i="1" smtClean="0">
                          <a:latin typeface="Cambria Math" charset="0"/>
                        </a:rPr>
                        <m:t>=(3,0)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19">
                <a:extLst>
                  <a:ext uri="{FF2B5EF4-FFF2-40B4-BE49-F238E27FC236}">
                    <a16:creationId xmlns:a16="http://schemas.microsoft.com/office/drawing/2014/main" id="{FA079E9E-12A7-4796-8AD5-DEC8A87AE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819" y="4116939"/>
                <a:ext cx="1264385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3B070D9-CB58-4D4A-A607-D6FC429CD787}"/>
                  </a:ext>
                </a:extLst>
              </p:cNvPr>
              <p:cNvSpPr/>
              <p:nvPr/>
            </p:nvSpPr>
            <p:spPr>
              <a:xfrm>
                <a:off x="5181782" y="3938400"/>
                <a:ext cx="179914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:r>
                  <a:rPr lang="en-US" altLang="zh-CN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(1)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C00000"/>
                        </a:solidFill>
                        <a:latin typeface="Cambria Math" charset="0"/>
                      </a:rPr>
                      <m:t>𝑏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1</m:t>
                    </m:r>
                  </m:oMath>
                </a14:m>
                <a:endParaRPr lang="en-US" altLang="zh-CN" dirty="0">
                  <a:solidFill>
                    <a:srgbClr val="C00000"/>
                  </a:solidFill>
                </a:endParaRPr>
              </a:p>
              <a:p>
                <a:pPr algn="just"/>
                <a:r>
                  <a:rPr lang="en-US" altLang="zh-CN" dirty="0">
                    <a:solidFill>
                      <a:srgbClr val="C00000"/>
                    </a:solidFill>
                  </a:rPr>
                  <a:t>(2)(3)</a:t>
                </a:r>
                <a:r>
                  <a:rPr lang="en-US" altLang="zh-CN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≤−1</m:t>
                    </m:r>
                  </m:oMath>
                </a14:m>
                <a:endParaRPr lang="en-US" altLang="zh-CN" b="0" dirty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pPr algn="just"/>
                <a:r>
                  <a:rPr lang="en-US" altLang="zh-CN" dirty="0">
                    <a:solidFill>
                      <a:srgbClr val="C00000"/>
                    </a:solidFill>
                  </a:rPr>
                  <a:t>(2)</a:t>
                </a:r>
                <a:r>
                  <a:rPr lang="en-US" altLang="zh-CN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≥1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3B070D9-CB58-4D4A-A607-D6FC429CD7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782" y="3938400"/>
                <a:ext cx="1799147" cy="923330"/>
              </a:xfrm>
              <a:prstGeom prst="rect">
                <a:avLst/>
              </a:prstGeom>
              <a:blipFill>
                <a:blip r:embed="rId8"/>
                <a:stretch>
                  <a:fillRect l="-2712" t="-3947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1">
                <a:extLst>
                  <a:ext uri="{FF2B5EF4-FFF2-40B4-BE49-F238E27FC236}">
                    <a16:creationId xmlns:a16="http://schemas.microsoft.com/office/drawing/2014/main" id="{36E6F90E-467D-496D-A754-BB89790CECE6}"/>
                  </a:ext>
                </a:extLst>
              </p:cNvPr>
              <p:cNvSpPr/>
              <p:nvPr/>
            </p:nvSpPr>
            <p:spPr>
              <a:xfrm>
                <a:off x="7404806" y="3872526"/>
                <a:ext cx="172380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:r>
                  <a:rPr lang="en-US" altLang="zh-CN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,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,</a:t>
                </a:r>
                <a:r>
                  <a:rPr lang="en-US" altLang="zh-CN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C00000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)</a:t>
                </a:r>
              </a:p>
              <a:p>
                <a:pPr lvl="1"/>
                <a:r>
                  <a:rPr lang="en-US" altLang="zh-CN" dirty="0">
                    <a:solidFill>
                      <a:srgbClr val="FF0000"/>
                    </a:solidFill>
                  </a:rPr>
                  <a:t>=(1,-1,-1)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Rectangle 41">
                <a:extLst>
                  <a:ext uri="{FF2B5EF4-FFF2-40B4-BE49-F238E27FC236}">
                    <a16:creationId xmlns:a16="http://schemas.microsoft.com/office/drawing/2014/main" id="{36E6F90E-467D-496D-A754-BB89790CE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4806" y="3872526"/>
                <a:ext cx="1723805" cy="646331"/>
              </a:xfrm>
              <a:prstGeom prst="rect">
                <a:avLst/>
              </a:prstGeom>
              <a:blipFill>
                <a:blip r:embed="rId9"/>
                <a:stretch>
                  <a:fillRect t="-4717" r="-2128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ight Arrow 42">
            <a:extLst>
              <a:ext uri="{FF2B5EF4-FFF2-40B4-BE49-F238E27FC236}">
                <a16:creationId xmlns:a16="http://schemas.microsoft.com/office/drawing/2014/main" id="{002FAA62-4816-4D42-A820-3274917939A3}"/>
              </a:ext>
            </a:extLst>
          </p:cNvPr>
          <p:cNvSpPr/>
          <p:nvPr/>
        </p:nvSpPr>
        <p:spPr>
          <a:xfrm rot="5400000">
            <a:off x="5123245" y="3687272"/>
            <a:ext cx="283320" cy="3697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0">
            <a:extLst>
              <a:ext uri="{FF2B5EF4-FFF2-40B4-BE49-F238E27FC236}">
                <a16:creationId xmlns:a16="http://schemas.microsoft.com/office/drawing/2014/main" id="{4FBE8D87-763D-4A1C-9860-8190420B7D2B}"/>
              </a:ext>
            </a:extLst>
          </p:cNvPr>
          <p:cNvSpPr/>
          <p:nvPr/>
        </p:nvSpPr>
        <p:spPr>
          <a:xfrm>
            <a:off x="7262583" y="3872134"/>
            <a:ext cx="283320" cy="3697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4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 animBg="1"/>
      <p:bldP spid="4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485394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95935" y="157880"/>
            <a:ext cx="3787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分类：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（硬间隔、软间隔、梯度下降算法）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817418" y="581891"/>
            <a:ext cx="2178627" cy="1891145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995935" y="1035978"/>
            <a:ext cx="43289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问题的分类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硬间隔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向量点积与距离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硬间隔问题建模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软间隔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软间隔问题建模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梯度下降求解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代码实例</a:t>
            </a:r>
          </a:p>
        </p:txBody>
      </p:sp>
    </p:spTree>
    <p:extLst>
      <p:ext uri="{BB962C8B-B14F-4D97-AF65-F5344CB8AC3E}">
        <p14:creationId xmlns:p14="http://schemas.microsoft.com/office/powerpoint/2010/main" val="181941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pause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28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软间隔</a:t>
            </a:r>
            <a:endParaRPr kumimoji="1" lang="en-US" altLang="zh-CN" dirty="0"/>
          </a:p>
          <a:p>
            <a:pPr lvl="1"/>
            <a:r>
              <a:rPr lang="zh-CN" altLang="en-US" dirty="0"/>
              <a:t>下图中，</a:t>
            </a:r>
            <a:r>
              <a:rPr lang="zh-CN" altLang="zh-CN" dirty="0"/>
              <a:t>实线所表示的决策边界</a:t>
            </a:r>
            <a:endParaRPr lang="en-US" altLang="zh-CN" dirty="0"/>
          </a:p>
          <a:p>
            <a:pPr lvl="2"/>
            <a:r>
              <a:rPr lang="zh-CN" altLang="zh-CN" dirty="0"/>
              <a:t>分开了正负样本，但是最大分类间隔很小</a:t>
            </a:r>
            <a:endParaRPr lang="en-US" altLang="zh-CN" dirty="0"/>
          </a:p>
          <a:p>
            <a:pPr lvl="1"/>
            <a:r>
              <a:rPr lang="zh-CN" altLang="zh-CN" dirty="0"/>
              <a:t>而虚线所表示的决策边界</a:t>
            </a:r>
            <a:endParaRPr lang="en-US" altLang="zh-CN" dirty="0"/>
          </a:p>
          <a:p>
            <a:pPr lvl="2"/>
            <a:r>
              <a:rPr lang="zh-CN" altLang="zh-CN" dirty="0"/>
              <a:t>并没有完全分开正负样本，</a:t>
            </a:r>
            <a:r>
              <a:rPr lang="zh-CN" altLang="zh-CN" dirty="0">
                <a:solidFill>
                  <a:srgbClr val="C00000"/>
                </a:solidFill>
              </a:rPr>
              <a:t>有分类错误</a:t>
            </a:r>
            <a:r>
              <a:rPr lang="zh-CN" altLang="zh-CN" dirty="0"/>
              <a:t>，但是分类间隔较大</a:t>
            </a:r>
            <a:endParaRPr lang="en-US" altLang="zh-CN" dirty="0"/>
          </a:p>
          <a:p>
            <a:pPr lvl="1"/>
            <a:r>
              <a:rPr lang="zh-CN" altLang="zh-CN" dirty="0"/>
              <a:t>这给我们一个折中选择，在允许少量错误的情况下，让分类间隔最大化</a:t>
            </a:r>
            <a:endParaRPr lang="en-US" altLang="zh-CN" dirty="0"/>
          </a:p>
          <a:p>
            <a:pPr lvl="2"/>
            <a:r>
              <a:rPr lang="zh-CN" altLang="zh-CN" dirty="0"/>
              <a:t>也就是实例中</a:t>
            </a:r>
            <a:r>
              <a:rPr lang="zh-CN" altLang="zh-CN" dirty="0">
                <a:solidFill>
                  <a:srgbClr val="C00000"/>
                </a:solidFill>
              </a:rPr>
              <a:t>实线</a:t>
            </a:r>
            <a:r>
              <a:rPr lang="zh-CN" altLang="zh-CN" dirty="0"/>
              <a:t>的分类决策边界，未必见得比</a:t>
            </a:r>
            <a:r>
              <a:rPr lang="zh-CN" altLang="zh-CN" dirty="0">
                <a:solidFill>
                  <a:srgbClr val="C00000"/>
                </a:solidFill>
              </a:rPr>
              <a:t>虚线</a:t>
            </a:r>
            <a:r>
              <a:rPr lang="zh-CN" altLang="zh-CN" dirty="0"/>
              <a:t>的分类决策边界更好</a:t>
            </a:r>
          </a:p>
          <a:p>
            <a:pPr lvl="2"/>
            <a:r>
              <a:rPr lang="zh-CN" altLang="zh-CN" dirty="0"/>
              <a:t>所谓的完美不是我们追求的，有点错误、但是更加鲁棒可能更好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260" y="3362131"/>
            <a:ext cx="3370897" cy="162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9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软间隔</a:t>
            </a:r>
            <a:endParaRPr kumimoji="1" lang="en-US" altLang="zh-CN" dirty="0"/>
          </a:p>
          <a:p>
            <a:pPr lvl="1"/>
            <a:r>
              <a:rPr lang="zh-CN" altLang="zh-CN" dirty="0"/>
              <a:t>左上角的圆，再向右侧挪动一点点</a:t>
            </a:r>
            <a:endParaRPr lang="en-US" altLang="zh-CN" dirty="0"/>
          </a:p>
          <a:p>
            <a:pPr lvl="2"/>
            <a:r>
              <a:rPr lang="zh-CN" altLang="en-US" dirty="0"/>
              <a:t>那么本</a:t>
            </a:r>
            <a:r>
              <a:rPr lang="zh-CN" altLang="zh-CN" dirty="0"/>
              <a:t>问题，就无法实现线性可分，就是找不到一根直线把两类数据点分开。</a:t>
            </a:r>
          </a:p>
          <a:p>
            <a:pPr lvl="1"/>
            <a:r>
              <a:rPr lang="zh-CN" altLang="zh-CN" dirty="0"/>
              <a:t>为此，</a:t>
            </a:r>
            <a:r>
              <a:rPr lang="en-US" altLang="zh-CN" dirty="0"/>
              <a:t>SVM</a:t>
            </a:r>
            <a:r>
              <a:rPr lang="zh-CN" altLang="zh-CN" dirty="0"/>
              <a:t>引入</a:t>
            </a:r>
            <a:r>
              <a:rPr lang="zh-CN" altLang="en-US" dirty="0"/>
              <a:t>松弛变量</a:t>
            </a:r>
            <a:r>
              <a:rPr lang="zh-CN" altLang="zh-CN" dirty="0"/>
              <a:t>，对</a:t>
            </a:r>
            <a:r>
              <a:rPr lang="zh-CN" altLang="zh-CN" dirty="0">
                <a:solidFill>
                  <a:srgbClr val="C00000"/>
                </a:solidFill>
              </a:rPr>
              <a:t>最大分类间隔</a:t>
            </a:r>
            <a:r>
              <a:rPr lang="zh-CN" altLang="zh-CN" dirty="0"/>
              <a:t>和</a:t>
            </a:r>
            <a:r>
              <a:rPr lang="zh-CN" altLang="zh-CN" dirty="0">
                <a:solidFill>
                  <a:srgbClr val="C00000"/>
                </a:solidFill>
              </a:rPr>
              <a:t>错误分类</a:t>
            </a:r>
            <a:r>
              <a:rPr lang="zh-CN" altLang="zh-CN" dirty="0"/>
              <a:t>进行折中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25" y="2479779"/>
            <a:ext cx="3370897" cy="1620396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>
            <a:off x="1531184" y="2885738"/>
            <a:ext cx="521970" cy="762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7"/>
              <p:cNvSpPr txBox="1">
                <a:spLocks/>
              </p:cNvSpPr>
              <p:nvPr/>
            </p:nvSpPr>
            <p:spPr>
              <a:xfrm>
                <a:off x="4094571" y="2445327"/>
                <a:ext cx="4887236" cy="2250044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zh-CN" altLang="en-US" sz="1500" dirty="0"/>
                  <a:t>不存在一个分类面使得训练数据能够被完美分开</a:t>
                </a:r>
                <a:endParaRPr lang="en-US" altLang="zh-CN" sz="1500" dirty="0"/>
              </a:p>
              <a:p>
                <a:pPr algn="just"/>
                <a:r>
                  <a:rPr lang="zh-CN" altLang="en-US" sz="1500" dirty="0"/>
                  <a:t>解决方案：容忍错误的发生</a:t>
                </a:r>
                <a:endParaRPr lang="en-US" altLang="zh-CN" sz="1500" dirty="0"/>
              </a:p>
              <a:p>
                <a:pPr lvl="1" algn="just"/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lang="en-US" altLang="zh-CN" sz="15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lim>
                        <m:r>
                          <a:rPr lang="en-US" altLang="zh-CN" sz="15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15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5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lim>
                    </m:limLow>
                    <m:sSup>
                      <m:sSupPr>
                        <m:ctrlPr>
                          <a:rPr lang="en-US" altLang="zh-CN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5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n-US" altLang="zh-CN" sz="15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15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错误惩罚</m:t>
                    </m:r>
                  </m:oMath>
                </a14:m>
                <a:r>
                  <a:rPr lang="en-US" altLang="zh-CN" sz="1500" dirty="0"/>
                  <a:t>, 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zh-CN" altLang="en-US" sz="1500" b="0" dirty="0">
                        <a:latin typeface="Cambria Math" panose="02040503050406030204" pitchFamily="18" charset="0"/>
                      </a:rPr>
                      <m:t>错误</m:t>
                    </m:r>
                    <m:r>
                      <a:rPr lang="zh-CN" altLang="en-US" sz="1500" b="0" i="1" dirty="0" smtClean="0">
                        <a:latin typeface="Cambria Math" panose="02040503050406030204" pitchFamily="18" charset="0"/>
                      </a:rPr>
                      <m:t>惩罚</m:t>
                    </m:r>
                  </m:oMath>
                </a14:m>
                <a:r>
                  <a:rPr lang="zh-CN" altLang="en-US" sz="1500" dirty="0"/>
                  <a:t>：</a:t>
                </a:r>
                <a:r>
                  <a:rPr lang="zh-CN" altLang="en-US" sz="1500" dirty="0">
                    <a:solidFill>
                      <a:srgbClr val="C00000"/>
                    </a:solidFill>
                  </a:rPr>
                  <a:t>出错的数据点与其正确位置的距离</a:t>
                </a:r>
                <a:endParaRPr lang="en-US" altLang="zh-CN" sz="1500" dirty="0">
                  <a:solidFill>
                    <a:srgbClr val="C00000"/>
                  </a:solidFill>
                </a:endParaRPr>
              </a:p>
              <a:p>
                <a:pPr lvl="1" algn="just"/>
                <a:r>
                  <a:rPr lang="zh-CN" altLang="en-US" sz="1500" dirty="0"/>
                  <a:t>边距不再是硬性限制条件</a:t>
                </a:r>
                <a:r>
                  <a:rPr lang="en-US" altLang="zh-CN" sz="1500" dirty="0"/>
                  <a:t>(</a:t>
                </a:r>
                <a:r>
                  <a:rPr lang="zh-CN" altLang="en-US" sz="1500" dirty="0"/>
                  <a:t>软边距</a:t>
                </a:r>
                <a:r>
                  <a:rPr lang="en-US" altLang="zh-CN" sz="1500" dirty="0"/>
                  <a:t>)</a:t>
                </a:r>
              </a:p>
              <a:p>
                <a:pPr marL="457200" lvl="1" indent="0" algn="just">
                  <a:buNone/>
                </a:pPr>
                <a:r>
                  <a:rPr lang="zh-CN" altLang="en-US" sz="1500" dirty="0"/>
                  <a:t>（请见下文）</a:t>
                </a:r>
              </a:p>
            </p:txBody>
          </p:sp>
        </mc:Choice>
        <mc:Fallback xmlns="">
          <p:sp>
            <p:nvSpPr>
              <p:cNvPr id="7" name="内容占位符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571" y="2445327"/>
                <a:ext cx="4887236" cy="2250044"/>
              </a:xfrm>
              <a:prstGeom prst="rect">
                <a:avLst/>
              </a:prstGeom>
              <a:blipFill>
                <a:blip r:embed="rId3"/>
                <a:stretch>
                  <a:fillRect l="-249" t="-270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890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软间隔</a:t>
                </a:r>
                <a:endParaRPr kumimoji="1" lang="en-US" altLang="zh-CN" dirty="0"/>
              </a:p>
              <a:p>
                <a:pPr lvl="1"/>
                <a:r>
                  <a:rPr lang="zh-CN" altLang="zh-CN" dirty="0"/>
                  <a:t>引入</a:t>
                </a:r>
                <a:r>
                  <a:rPr lang="zh-CN" altLang="en-US" dirty="0"/>
                  <a:t>松弛变量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zh-CN" altLang="zh-CN" dirty="0"/>
                  <a:t>原有的约束条件变为：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≥1−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zh-CN" altLang="en-US" sz="1800" dirty="0"/>
                  <a:t>松弛变量</a:t>
                </a:r>
                <a:r>
                  <a:rPr lang="zh-CN" altLang="zh-CN" sz="1800" dirty="0"/>
                  <a:t>的理解</a:t>
                </a:r>
                <a:r>
                  <a:rPr lang="en-US" altLang="zh-CN" sz="1800" dirty="0"/>
                  <a:t>	</a:t>
                </a:r>
              </a:p>
              <a:p>
                <a:pPr lvl="1"/>
                <a:endParaRPr lang="en-US" altLang="zh-CN" sz="1600" dirty="0"/>
              </a:p>
              <a:p>
                <a:endParaRPr lang="zh-CN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395" y="2354580"/>
            <a:ext cx="3258529" cy="148494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6" y="2391568"/>
            <a:ext cx="4367471" cy="1410970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4929447" y="2805588"/>
            <a:ext cx="581834" cy="582930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14300" y="3931996"/>
                <a:ext cx="8667750" cy="103592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zh-CN" altLang="zh-CN" sz="13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当</a:t>
                </a:r>
                <a:r>
                  <a:rPr lang="en-US" altLang="zh-CN" sz="13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||w||</a:t>
                </a:r>
                <a:r>
                  <a:rPr lang="zh-CN" altLang="zh-CN" sz="13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r>
                  <a:rPr lang="en-US" altLang="zh-CN" sz="13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zh-CN" sz="13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，即</a:t>
                </a:r>
                <a:r>
                  <a:rPr lang="en-US" altLang="zh-CN" sz="13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zh-CN" altLang="zh-CN" sz="13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为单位向量，那么最大间隔为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35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35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135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zh-CN" altLang="zh-CN" sz="1350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350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altLang="zh-CN" sz="135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zh-CN" altLang="zh-CN" sz="13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r>
                  <a:rPr lang="en-US" altLang="zh-CN" sz="13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zh-CN" sz="13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；</a:t>
                </a:r>
                <a:endParaRPr lang="zh-CN" altLang="zh-CN" sz="135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n-US" altLang="zh-CN" sz="13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(1)</a:t>
                </a:r>
                <a:r>
                  <a:rPr lang="zh-CN" altLang="zh-CN" sz="13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决策边界方程</a:t>
                </a:r>
                <a:r>
                  <a:rPr lang="en-US" altLang="zh-CN" sz="1350" kern="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en-US" altLang="zh-CN" sz="1350" kern="100" baseline="300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sz="1350" kern="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.x</a:t>
                </a:r>
                <a:r>
                  <a:rPr lang="en-US" altLang="zh-CN" sz="13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+b=0</a:t>
                </a:r>
                <a:endParaRPr lang="zh-CN" altLang="zh-CN" sz="135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n-US" altLang="zh-CN" sz="13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(2)</a:t>
                </a:r>
                <a:r>
                  <a:rPr lang="zh-CN" altLang="zh-CN" sz="13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把正例支持向量代入决策边界方程</a:t>
                </a:r>
                <a:r>
                  <a:rPr lang="en-US" altLang="zh-CN" sz="13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sz="1350" kern="100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US" altLang="zh-CN" sz="13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CN" sz="1350" kern="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en-US" altLang="zh-CN" sz="1350" kern="100" baseline="300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sz="1350" kern="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.x</a:t>
                </a:r>
                <a:r>
                  <a:rPr lang="en-US" altLang="zh-CN" sz="1350" kern="100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US" altLang="zh-CN" sz="13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+b=1</a:t>
                </a:r>
                <a:r>
                  <a:rPr lang="zh-CN" altLang="zh-CN" sz="13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13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sz="1350" kern="100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US" altLang="zh-CN" sz="13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1350" kern="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en-US" altLang="zh-CN" sz="1350" kern="100" baseline="300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sz="1350" kern="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.x</a:t>
                </a:r>
                <a:r>
                  <a:rPr lang="en-US" altLang="zh-CN" sz="1350" kern="100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US" altLang="zh-CN" sz="13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+b)=1</a:t>
                </a:r>
                <a:r>
                  <a:rPr lang="zh-CN" altLang="zh-CN" sz="13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，可以理解为支持向量到决策边界的距离为</a:t>
                </a:r>
                <a:r>
                  <a:rPr lang="en-US" altLang="zh-CN" sz="13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zh-CN" sz="135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135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(3)</a:t>
                </a:r>
                <a:r>
                  <a:rPr lang="zh-CN" altLang="zh-CN" sz="135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把负例支持向量代入决策边界方程</a:t>
                </a:r>
                <a:r>
                  <a:rPr lang="en-US" altLang="zh-CN" sz="135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1350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-</a:t>
                </a:r>
                <a:r>
                  <a:rPr lang="en-US" altLang="zh-CN" sz="135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=</a:t>
                </a:r>
                <a:r>
                  <a:rPr lang="en-US" altLang="zh-CN" sz="1350" dirty="0" err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w</a:t>
                </a:r>
                <a:r>
                  <a:rPr lang="en-US" altLang="zh-CN" sz="1350" baseline="30000" dirty="0" err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T</a:t>
                </a:r>
                <a:r>
                  <a:rPr lang="en-US" altLang="zh-CN" sz="1350" dirty="0" err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.x</a:t>
                </a:r>
                <a:r>
                  <a:rPr lang="en-US" altLang="zh-CN" sz="1350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-</a:t>
                </a:r>
                <a:r>
                  <a:rPr lang="en-US" altLang="zh-CN" sz="135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+b=-1</a:t>
                </a:r>
                <a:r>
                  <a:rPr lang="zh-CN" altLang="zh-CN" sz="135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135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1350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-</a:t>
                </a:r>
                <a:r>
                  <a:rPr lang="en-US" altLang="zh-CN" sz="135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(</a:t>
                </a:r>
                <a:r>
                  <a:rPr lang="en-US" altLang="zh-CN" sz="1350" dirty="0" err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w</a:t>
                </a:r>
                <a:r>
                  <a:rPr lang="en-US" altLang="zh-CN" sz="1350" baseline="30000" dirty="0" err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T</a:t>
                </a:r>
                <a:r>
                  <a:rPr lang="en-US" altLang="zh-CN" sz="1350" dirty="0" err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.x</a:t>
                </a:r>
                <a:r>
                  <a:rPr lang="en-US" altLang="zh-CN" sz="1350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-</a:t>
                </a:r>
                <a:r>
                  <a:rPr lang="en-US" altLang="zh-CN" sz="135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+b) = 1</a:t>
                </a:r>
                <a:r>
                  <a:rPr lang="zh-CN" altLang="zh-CN" sz="135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，可以理解为支持向量到决策边界的距离为</a:t>
                </a:r>
                <a:r>
                  <a:rPr lang="en-US" altLang="zh-CN" sz="135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lang="zh-CN" altLang="en-US" sz="135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" y="3931996"/>
                <a:ext cx="8667750" cy="1035925"/>
              </a:xfrm>
              <a:prstGeom prst="rect">
                <a:avLst/>
              </a:prstGeom>
              <a:blipFill>
                <a:blip r:embed="rId5"/>
                <a:stretch>
                  <a:fillRect l="-140" b="-4070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圆角矩形 3"/>
          <p:cNvSpPr/>
          <p:nvPr/>
        </p:nvSpPr>
        <p:spPr>
          <a:xfrm>
            <a:off x="114300" y="2282190"/>
            <a:ext cx="4627361" cy="155733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38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软间隔</a:t>
                </a:r>
                <a:endParaRPr kumimoji="1" lang="en-US" altLang="zh-CN" dirty="0"/>
              </a:p>
              <a:p>
                <a:pPr lvl="1"/>
                <a:r>
                  <a:rPr lang="zh-CN" altLang="zh-CN" dirty="0"/>
                  <a:t>引入</a:t>
                </a:r>
                <a:r>
                  <a:rPr lang="zh-CN" altLang="en-US" dirty="0"/>
                  <a:t>松弛变量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zh-CN" altLang="zh-CN" dirty="0"/>
                  <a:t>。原有的约束条件变为：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≥1−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zh-CN" altLang="en-US" sz="1800" dirty="0"/>
                  <a:t>松弛变量</a:t>
                </a:r>
                <a:r>
                  <a:rPr lang="zh-CN" altLang="zh-CN" sz="1800" dirty="0"/>
                  <a:t>的理解</a:t>
                </a:r>
                <a:r>
                  <a:rPr lang="en-US" altLang="zh-CN" sz="1800" dirty="0"/>
                  <a:t>	</a:t>
                </a:r>
              </a:p>
              <a:p>
                <a:pPr lvl="1"/>
                <a:endParaRPr lang="en-US" altLang="zh-CN" sz="1600" dirty="0"/>
              </a:p>
              <a:p>
                <a:endParaRPr lang="zh-CN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905" y="1927861"/>
            <a:ext cx="3745880" cy="17070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380297"/>
            <a:ext cx="3883455" cy="1254602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4432285" y="2616200"/>
            <a:ext cx="769620" cy="5829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41936" y="3764356"/>
                <a:ext cx="8562974" cy="134549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zh-CN" altLang="en-US" sz="12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引入松弛变量之后，有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2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25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25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d>
                      <m:dPr>
                        <m:ctrlPr>
                          <a:rPr lang="zh-CN" altLang="zh-CN" sz="12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sz="12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125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125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sz="1250">
                            <a:latin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zh-CN" altLang="zh-CN" sz="12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25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25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altLang="zh-CN" sz="125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sz="125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altLang="zh-CN" sz="1250">
                        <a:latin typeface="Cambria Math" panose="02040503050406030204" pitchFamily="18" charset="0"/>
                      </a:rPr>
                      <m:t>≥1</m:t>
                    </m:r>
                    <m:r>
                      <a:rPr lang="en-US" altLang="zh-CN" sz="125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sz="12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250">
                            <a:latin typeface="Cambria Math" panose="02040503050406030204" pitchFamily="18" charset="0"/>
                          </a:rPr>
                          <m:t>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25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 sz="125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1250" kern="1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n-US" altLang="zh-CN" sz="12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(1)</a:t>
                </a:r>
                <a:r>
                  <a:rPr lang="zh-CN" altLang="en-US" sz="12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在右图中，有一个不安分的正例</a:t>
                </a:r>
                <a:r>
                  <a:rPr lang="en-US" altLang="zh-CN" sz="12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x+</a:t>
                </a:r>
                <a:r>
                  <a:rPr lang="zh-CN" altLang="en-US" sz="12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，由于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2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25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zh-CN" sz="125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zh-CN" altLang="zh-CN" sz="12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sz="12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125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125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sz="1250">
                            <a:latin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zh-CN" altLang="zh-CN" sz="12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25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sz="125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altLang="zh-CN" sz="125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sz="125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altLang="zh-CN" sz="125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altLang="zh-CN" sz="125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sz="12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250">
                            <a:latin typeface="Cambria Math" panose="02040503050406030204" pitchFamily="18" charset="0"/>
                          </a:rPr>
                          <m:t>ζ</m:t>
                        </m:r>
                      </m:e>
                      <m:sub>
                        <m:r>
                          <a:rPr lang="en-US" altLang="zh-CN" sz="125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zh-CN" altLang="el-GR" sz="1250" kern="1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l-GR" altLang="zh-CN" sz="12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(2)</a:t>
                </a:r>
                <a:r>
                  <a:rPr lang="zh-CN" altLang="en-US" sz="12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对照右图，我们看到，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2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25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zh-CN" sz="125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zh-CN" altLang="zh-CN" sz="12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sz="12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125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125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sz="1250">
                            <a:latin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zh-CN" altLang="zh-CN" sz="12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25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sz="125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altLang="zh-CN" sz="125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sz="125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altLang="zh-CN" sz="125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altLang="zh-CN" sz="125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sz="12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250">
                            <a:latin typeface="Cambria Math" panose="02040503050406030204" pitchFamily="18" charset="0"/>
                          </a:rPr>
                          <m:t>ζ</m:t>
                        </m:r>
                      </m:e>
                      <m:sub>
                        <m:r>
                          <a:rPr lang="en-US" altLang="zh-CN" sz="125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zh-CN" altLang="en-US" sz="12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表达的意思是，</a:t>
                </a:r>
                <a:r>
                  <a:rPr lang="zh-CN" altLang="en-US" sz="1250" kern="1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该正例到决策边界的距离为</a:t>
                </a:r>
                <a14:m>
                  <m:oMath xmlns:m="http://schemas.openxmlformats.org/officeDocument/2006/math">
                    <m:r>
                      <a:rPr lang="en-US" altLang="zh-CN" sz="125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125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sz="125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25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ζ</m:t>
                        </m:r>
                      </m:e>
                      <m:sub>
                        <m:r>
                          <a:rPr lang="en-US" altLang="zh-CN" sz="125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zh-CN" altLang="el-GR" sz="1250" kern="1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250" kern="1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由于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25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25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ζ</m:t>
                        </m:r>
                      </m:e>
                      <m:sub>
                        <m:r>
                          <a:rPr lang="en-US" altLang="zh-CN" sz="125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altLang="zh-CN" sz="125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l-GR" altLang="zh-CN" sz="1250" kern="1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zh-CN" altLang="el-GR" sz="1250" kern="1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250" kern="1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这个距离不是</a:t>
                </a:r>
                <a:r>
                  <a:rPr lang="en-US" altLang="zh-CN" sz="1250" kern="1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1250" kern="1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了，比</a:t>
                </a:r>
                <a:r>
                  <a:rPr lang="en-US" altLang="zh-CN" sz="1250" kern="1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1250" kern="1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要小</a:t>
                </a:r>
                <a:endParaRPr lang="zh-CN" altLang="en-US" sz="1250" kern="1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n-US" altLang="zh-CN" sz="12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(3)</a:t>
                </a:r>
                <a:r>
                  <a:rPr lang="zh-CN" altLang="zh-CN" sz="125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2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250">
                            <a:latin typeface="Cambria Math" panose="02040503050406030204" pitchFamily="18" charset="0"/>
                          </a:rPr>
                          <m:t>ζ</m:t>
                        </m:r>
                      </m:e>
                      <m:sub>
                        <m:r>
                          <a:rPr lang="en-US" altLang="zh-CN" sz="125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zh-CN" altLang="en-US" sz="12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的意思是：其它支持向量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2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25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zh-CN" sz="125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zh-CN" altLang="zh-CN" sz="12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sz="12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125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125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sz="1250">
                            <a:latin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zh-CN" altLang="zh-CN" sz="12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25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sz="125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altLang="zh-CN" sz="125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sz="125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altLang="zh-CN" sz="125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12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所在的直线，为大量正例的最前沿；现在这个不安分的正例，离开前沿，突进了多少</a:t>
                </a: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36" y="3764356"/>
                <a:ext cx="8562974" cy="1345497"/>
              </a:xfrm>
              <a:prstGeom prst="rect">
                <a:avLst/>
              </a:prstGeom>
              <a:blipFill>
                <a:blip r:embed="rId5"/>
                <a:stretch>
                  <a:fillRect r="-1849" b="-2252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5"/>
          <p:cNvCxnSpPr/>
          <p:nvPr/>
        </p:nvCxnSpPr>
        <p:spPr>
          <a:xfrm flipH="1">
            <a:off x="6831330" y="2396490"/>
            <a:ext cx="153410" cy="19050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5372099" y="2002711"/>
            <a:ext cx="3649981" cy="155733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71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软间隔</a:t>
                </a:r>
                <a:endParaRPr kumimoji="1" lang="en-US" altLang="zh-CN" dirty="0"/>
              </a:p>
              <a:p>
                <a:pPr lvl="1"/>
                <a:r>
                  <a:rPr lang="zh-CN" altLang="zh-CN" dirty="0"/>
                  <a:t>引入</a:t>
                </a:r>
                <a:r>
                  <a:rPr lang="zh-CN" altLang="en-US" dirty="0"/>
                  <a:t>松弛变量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zh-CN" altLang="zh-CN" dirty="0"/>
                  <a:t>。原有的约束条件变为：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≥1−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zh-CN" altLang="en-US" sz="1800" dirty="0"/>
                  <a:t>松弛变量</a:t>
                </a:r>
                <a:r>
                  <a:rPr lang="zh-CN" altLang="zh-CN" sz="1800" dirty="0"/>
                  <a:t>的理解</a:t>
                </a:r>
                <a:endParaRPr lang="en-US" altLang="zh-CN" sz="1800" dirty="0"/>
              </a:p>
              <a:p>
                <a:pPr lvl="1"/>
                <a:endParaRPr lang="en-US" altLang="zh-CN" sz="1700" dirty="0"/>
              </a:p>
              <a:p>
                <a:pPr lvl="1"/>
                <a:r>
                  <a:rPr lang="zh-CN" altLang="en-US" sz="1700" dirty="0"/>
                  <a:t>数据点在超平面</a:t>
                </a:r>
                <a:endParaRPr lang="en-US" altLang="zh-CN" sz="1700" dirty="0"/>
              </a:p>
              <a:p>
                <a:pPr lvl="1"/>
                <a:r>
                  <a:rPr lang="zh-CN" altLang="en-US" sz="1700" dirty="0"/>
                  <a:t>和本类间隔面之间</a:t>
                </a:r>
                <a:r>
                  <a:rPr lang="en-US" altLang="zh-CN" sz="1700" dirty="0"/>
                  <a:t>	</a:t>
                </a:r>
              </a:p>
              <a:p>
                <a:pPr lvl="1"/>
                <a:endParaRPr lang="en-US" altLang="zh-CN" sz="1700" dirty="0"/>
              </a:p>
              <a:p>
                <a:endParaRPr lang="zh-CN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179" y="2059297"/>
            <a:ext cx="5120640" cy="2520000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>
            <a:off x="4665518" y="3574473"/>
            <a:ext cx="235527" cy="79664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34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759" y="2182524"/>
            <a:ext cx="4615528" cy="2520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软间隔</a:t>
                </a:r>
                <a:endParaRPr kumimoji="1" lang="en-US" altLang="zh-CN" dirty="0"/>
              </a:p>
              <a:p>
                <a:pPr lvl="1"/>
                <a:r>
                  <a:rPr lang="zh-CN" altLang="zh-CN" dirty="0"/>
                  <a:t>引入</a:t>
                </a:r>
                <a:r>
                  <a:rPr lang="zh-CN" altLang="en-US" dirty="0"/>
                  <a:t>松弛变量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zh-CN" altLang="zh-CN" dirty="0"/>
                  <a:t>。原有的约束条件变为：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≥1−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zh-CN" altLang="en-US" sz="1800" dirty="0"/>
                  <a:t>松弛变量</a:t>
                </a:r>
                <a:r>
                  <a:rPr lang="zh-CN" altLang="zh-CN" sz="1800" dirty="0"/>
                  <a:t>的理解</a:t>
                </a:r>
                <a:endParaRPr lang="en-US" altLang="zh-CN" sz="1800" dirty="0"/>
              </a:p>
              <a:p>
                <a:pPr lvl="1"/>
                <a:endParaRPr lang="en-US" altLang="zh-CN" sz="1700" dirty="0"/>
              </a:p>
              <a:p>
                <a:pPr lvl="1"/>
                <a:r>
                  <a:rPr lang="zh-CN" altLang="en-US" sz="1700" dirty="0"/>
                  <a:t>数据点在超平面上</a:t>
                </a:r>
                <a:endParaRPr lang="en-US" altLang="zh-CN" sz="1700" dirty="0"/>
              </a:p>
              <a:p>
                <a:endParaRPr lang="zh-CN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/>
          <p:cNvCxnSpPr/>
          <p:nvPr/>
        </p:nvCxnSpPr>
        <p:spPr>
          <a:xfrm>
            <a:off x="5160818" y="3581400"/>
            <a:ext cx="457200" cy="131618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12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271" y="2135332"/>
            <a:ext cx="4824346" cy="2520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软间隔</a:t>
                </a:r>
                <a:endParaRPr kumimoji="1" lang="en-US" altLang="zh-CN" dirty="0"/>
              </a:p>
              <a:p>
                <a:pPr lvl="1"/>
                <a:r>
                  <a:rPr lang="zh-CN" altLang="zh-CN" dirty="0"/>
                  <a:t>引入</a:t>
                </a:r>
                <a:r>
                  <a:rPr lang="zh-CN" altLang="en-US" dirty="0"/>
                  <a:t>松弛变量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zh-CN" altLang="zh-CN" dirty="0"/>
                  <a:t>。原有的约束条件变为：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≥1−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zh-CN" altLang="en-US" sz="1800" dirty="0"/>
                  <a:t>松弛变量</a:t>
                </a:r>
                <a:r>
                  <a:rPr lang="zh-CN" altLang="zh-CN" sz="1800" dirty="0"/>
                  <a:t>的理解</a:t>
                </a:r>
                <a:endParaRPr lang="en-US" altLang="zh-CN" sz="1800" dirty="0"/>
              </a:p>
              <a:p>
                <a:pPr lvl="1"/>
                <a:endParaRPr lang="en-US" altLang="zh-CN" sz="1700" dirty="0"/>
              </a:p>
              <a:p>
                <a:pPr lvl="1"/>
                <a:r>
                  <a:rPr lang="zh-CN" altLang="en-US" sz="1700" dirty="0"/>
                  <a:t>数据点在超平面</a:t>
                </a:r>
                <a:endParaRPr lang="en-US" altLang="zh-CN" sz="1700" dirty="0"/>
              </a:p>
              <a:p>
                <a:pPr lvl="1"/>
                <a:r>
                  <a:rPr lang="zh-CN" altLang="en-US" sz="1700" dirty="0"/>
                  <a:t>与</a:t>
                </a:r>
                <a:r>
                  <a:rPr lang="zh-CN" altLang="zh-CN" sz="1700" dirty="0"/>
                  <a:t>另一侧间隔面之间</a:t>
                </a:r>
                <a:endParaRPr lang="en-US" altLang="zh-CN" sz="1700" dirty="0"/>
              </a:p>
              <a:p>
                <a:endParaRPr lang="zh-CN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/>
          <p:cNvCxnSpPr/>
          <p:nvPr/>
        </p:nvCxnSpPr>
        <p:spPr>
          <a:xfrm>
            <a:off x="5053445" y="3716481"/>
            <a:ext cx="633846" cy="183574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4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862" y="2170834"/>
            <a:ext cx="4434275" cy="2520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软间隔</a:t>
                </a:r>
                <a:endParaRPr kumimoji="1" lang="en-US" altLang="zh-CN" dirty="0"/>
              </a:p>
              <a:p>
                <a:pPr lvl="1"/>
                <a:r>
                  <a:rPr lang="zh-CN" altLang="zh-CN" dirty="0"/>
                  <a:t>引入</a:t>
                </a:r>
                <a:r>
                  <a:rPr lang="zh-CN" altLang="en-US" dirty="0"/>
                  <a:t>松弛变量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zh-CN" altLang="zh-CN" dirty="0"/>
                  <a:t>。原有的约束条件变为：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≥1−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zh-CN" altLang="en-US" sz="1800" dirty="0"/>
                  <a:t>松弛变量</a:t>
                </a:r>
                <a:r>
                  <a:rPr lang="zh-CN" altLang="zh-CN" sz="1800" dirty="0"/>
                  <a:t>的理解</a:t>
                </a:r>
                <a:endParaRPr lang="en-US" altLang="zh-CN" sz="1800" dirty="0"/>
              </a:p>
              <a:p>
                <a:pPr lvl="1"/>
                <a:endParaRPr lang="en-US" altLang="zh-CN" sz="1700" dirty="0"/>
              </a:p>
              <a:p>
                <a:pPr lvl="1"/>
                <a:r>
                  <a:rPr lang="zh-CN" altLang="en-US" sz="1700" dirty="0"/>
                  <a:t>数据点在</a:t>
                </a:r>
                <a:endParaRPr lang="en-US" altLang="zh-CN" sz="1700" dirty="0"/>
              </a:p>
              <a:p>
                <a:pPr lvl="1"/>
                <a:r>
                  <a:rPr lang="zh-CN" altLang="zh-CN" sz="1700" dirty="0"/>
                  <a:t>另一侧间隔面</a:t>
                </a:r>
                <a:r>
                  <a:rPr lang="zh-CN" altLang="en-US" sz="1700" dirty="0"/>
                  <a:t>上</a:t>
                </a:r>
                <a:endParaRPr lang="zh-CN" altLang="zh-CN" sz="17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/>
          <p:cNvCxnSpPr/>
          <p:nvPr/>
        </p:nvCxnSpPr>
        <p:spPr>
          <a:xfrm>
            <a:off x="5295899" y="3740726"/>
            <a:ext cx="834737" cy="263238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31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517" y="2170834"/>
            <a:ext cx="4968772" cy="2520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软间隔</a:t>
                </a:r>
                <a:endParaRPr kumimoji="1" lang="en-US" altLang="zh-CN" dirty="0"/>
              </a:p>
              <a:p>
                <a:pPr lvl="1"/>
                <a:r>
                  <a:rPr lang="zh-CN" altLang="zh-CN" dirty="0"/>
                  <a:t>引入</a:t>
                </a:r>
                <a:r>
                  <a:rPr lang="zh-CN" altLang="en-US" dirty="0"/>
                  <a:t>松弛变量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zh-CN" altLang="zh-CN" dirty="0"/>
                  <a:t>。原有的约束条件变为：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≥1−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zh-CN" altLang="en-US" sz="1800" dirty="0"/>
                  <a:t>松弛变量</a:t>
                </a:r>
                <a:r>
                  <a:rPr lang="zh-CN" altLang="zh-CN" sz="1800" dirty="0"/>
                  <a:t>的理解</a:t>
                </a:r>
                <a:endParaRPr lang="en-US" altLang="zh-CN" sz="1800" dirty="0"/>
              </a:p>
              <a:p>
                <a:pPr lvl="1"/>
                <a:endParaRPr lang="en-US" altLang="zh-CN" sz="1700" dirty="0"/>
              </a:p>
              <a:p>
                <a:pPr lvl="1"/>
                <a:r>
                  <a:rPr lang="zh-CN" altLang="en-US" sz="1700" dirty="0"/>
                  <a:t>数据点</a:t>
                </a:r>
                <a:endParaRPr lang="en-US" altLang="zh-CN" sz="1700" dirty="0"/>
              </a:p>
              <a:p>
                <a:pPr lvl="1"/>
                <a:r>
                  <a:rPr lang="zh-CN" altLang="en-US" sz="1700" dirty="0"/>
                  <a:t>越过另</a:t>
                </a:r>
                <a:r>
                  <a:rPr lang="zh-CN" altLang="zh-CN" sz="1700" dirty="0"/>
                  <a:t>一侧间隔面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/>
          <p:cNvCxnSpPr/>
          <p:nvPr/>
        </p:nvCxnSpPr>
        <p:spPr>
          <a:xfrm>
            <a:off x="5150427" y="3650672"/>
            <a:ext cx="1124476" cy="322119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09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lang="zh-CN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pPr algn="just"/>
            <a:r>
              <a:rPr lang="zh-CN" altLang="en-US" dirty="0"/>
              <a:t>支持向量机简介</a:t>
            </a:r>
            <a:endParaRPr lang="en-US" altLang="zh-CN" dirty="0"/>
          </a:p>
          <a:p>
            <a:pPr lvl="1" algn="just"/>
            <a:r>
              <a:rPr lang="zh-CN" altLang="zh-CN" sz="1600" dirty="0"/>
              <a:t>支持向量机</a:t>
            </a:r>
            <a:r>
              <a:rPr lang="en-US" altLang="zh-CN" sz="1600" dirty="0"/>
              <a:t>(Support Vector Machine, SVM)</a:t>
            </a:r>
            <a:r>
              <a:rPr lang="zh-CN" altLang="zh-CN" sz="1600" dirty="0"/>
              <a:t>技术，自从</a:t>
            </a:r>
            <a:r>
              <a:rPr lang="en-US" altLang="zh-CN" sz="1600" dirty="0"/>
              <a:t>1992</a:t>
            </a:r>
            <a:r>
              <a:rPr lang="zh-CN" altLang="zh-CN" sz="1600" dirty="0"/>
              <a:t>年正式发表以来，在中小规模数据的分类任务上，取得了很好的效果</a:t>
            </a:r>
            <a:endParaRPr lang="en-US" altLang="zh-CN" sz="1600" dirty="0"/>
          </a:p>
          <a:p>
            <a:pPr lvl="1" algn="just"/>
            <a:r>
              <a:rPr lang="en-US" altLang="zh-CN" dirty="0"/>
              <a:t>SVM</a:t>
            </a:r>
            <a:r>
              <a:rPr lang="zh-CN" altLang="zh-CN" dirty="0"/>
              <a:t>算法有完整的理论证明</a:t>
            </a:r>
            <a:endParaRPr lang="en-US" altLang="zh-CN" dirty="0"/>
          </a:p>
          <a:p>
            <a:pPr lvl="1" algn="just"/>
            <a:r>
              <a:rPr lang="zh-CN" altLang="zh-CN" dirty="0"/>
              <a:t>在</a:t>
            </a:r>
            <a:r>
              <a:rPr lang="en-US" altLang="zh-CN" dirty="0"/>
              <a:t>20</a:t>
            </a:r>
            <a:r>
              <a:rPr lang="zh-CN" altLang="zh-CN" dirty="0"/>
              <a:t>世纪末的</a:t>
            </a:r>
            <a:r>
              <a:rPr lang="en-US" altLang="zh-CN" dirty="0"/>
              <a:t>10</a:t>
            </a:r>
            <a:r>
              <a:rPr lang="zh-CN" altLang="zh-CN" dirty="0"/>
              <a:t>年、以及</a:t>
            </a:r>
            <a:r>
              <a:rPr lang="en-US" altLang="zh-CN" dirty="0"/>
              <a:t>21</a:t>
            </a:r>
            <a:r>
              <a:rPr lang="zh-CN" altLang="zh-CN" dirty="0"/>
              <a:t>世纪初的</a:t>
            </a:r>
            <a:r>
              <a:rPr lang="en-US" altLang="zh-CN" dirty="0"/>
              <a:t>10</a:t>
            </a:r>
            <a:r>
              <a:rPr lang="zh-CN" altLang="zh-CN" dirty="0"/>
              <a:t>年，在深度学习取得重大突破以前，完胜传统神经网络，在文本、图像等数据处理中得到广泛应用</a:t>
            </a:r>
          </a:p>
        </p:txBody>
      </p:sp>
      <p:pic>
        <p:nvPicPr>
          <p:cNvPr id="1026" name="Picture 2" descr="Support Vector Machines. Explanation of SVM algorithm… | by Jyothi  Panuganti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133" y="2736781"/>
            <a:ext cx="1445747" cy="186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921" y="3580196"/>
            <a:ext cx="3540844" cy="33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1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软间隔</a:t>
                </a:r>
                <a:endParaRPr kumimoji="1" lang="en-US" altLang="zh-CN" dirty="0"/>
              </a:p>
              <a:p>
                <a:pPr lvl="1"/>
                <a:r>
                  <a:rPr lang="zh-CN" altLang="en-US" dirty="0"/>
                  <a:t>新的目标函数和约束条件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min(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|+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dirty="0"/>
                  <a:t>)</a:t>
                </a:r>
                <a:endParaRPr lang="zh-CN" altLang="zh-CN" dirty="0"/>
              </a:p>
              <a:p>
                <a:pPr lvl="1"/>
                <a:endParaRPr kumimoji="1" lang="en-US" altLang="zh-CN" dirty="0"/>
              </a:p>
              <a:p>
                <a:pPr lvl="1"/>
                <a:r>
                  <a:rPr lang="en-US" altLang="zh-CN" dirty="0"/>
                  <a:t>C</a:t>
                </a:r>
                <a:r>
                  <a:rPr lang="zh-CN" altLang="zh-CN" dirty="0"/>
                  <a:t>参数称为惩罚因子</a:t>
                </a:r>
                <a:endParaRPr lang="en-US" altLang="zh-CN" dirty="0"/>
              </a:p>
              <a:p>
                <a:pPr lvl="2"/>
                <a:r>
                  <a:rPr lang="zh-CN" altLang="zh-CN" sz="1400" dirty="0"/>
                  <a:t>惩罚因子的引入</a:t>
                </a:r>
                <a:endParaRPr lang="en-US" altLang="zh-CN" sz="1400" dirty="0"/>
              </a:p>
              <a:p>
                <a:pPr lvl="2"/>
                <a:r>
                  <a:rPr lang="zh-CN" altLang="zh-CN" sz="1400" dirty="0"/>
                  <a:t>是数学中非常重要的一种处理方法</a:t>
                </a:r>
                <a:endParaRPr lang="en-US" altLang="zh-CN" sz="1400" dirty="0"/>
              </a:p>
              <a:p>
                <a:pPr lvl="2"/>
                <a:endParaRPr lang="zh-CN" altLang="zh-CN" sz="14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B527B4B0-96B5-4B32-B7FB-EFB2639A21C7}"/>
              </a:ext>
            </a:extLst>
          </p:cNvPr>
          <p:cNvSpPr/>
          <p:nvPr/>
        </p:nvSpPr>
        <p:spPr>
          <a:xfrm>
            <a:off x="4478941" y="753413"/>
            <a:ext cx="4207859" cy="357020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C00000"/>
                </a:solidFill>
              </a:rPr>
              <a:t>当C的值比较大</a:t>
            </a:r>
            <a:r>
              <a:rPr lang="zh-CN" altLang="en-US" sz="1600" dirty="0"/>
              <a:t>，那么很小的𝜉，都会使得目标函数的值变大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zh-CN" altLang="en-US" sz="1600" dirty="0"/>
              <a:t>而我们的目标是最小化，所以意味着不能容忍很小的松弛变量(容忍很少的分类错误)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C00000"/>
                </a:solidFill>
              </a:rPr>
              <a:t>容易过拟合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zh-CN" altLang="en-US" sz="1600" dirty="0"/>
              <a:t>极端情况是C变得无穷大，软间隔问题，就会退化成一个硬间隔问题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C00000"/>
                </a:solidFill>
              </a:rPr>
              <a:t>当C的值比较小</a:t>
            </a:r>
            <a:r>
              <a:rPr lang="zh-CN" altLang="en-US" sz="1600" dirty="0"/>
              <a:t>，那么较大的𝜉，目标函数都不会受到太大影响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zh-CN" altLang="en-US" sz="1600" dirty="0"/>
              <a:t>也就是容忍很大的松弛变量(容忍更多的分类错误)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zh-CN" altLang="en-US" sz="1600" dirty="0"/>
              <a:t>对样本的拟合性下降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C00000"/>
                </a:solidFill>
              </a:rPr>
              <a:t>可能泛化能力较好</a:t>
            </a:r>
          </a:p>
        </p:txBody>
      </p:sp>
    </p:spTree>
    <p:extLst>
      <p:ext uri="{BB962C8B-B14F-4D97-AF65-F5344CB8AC3E}">
        <p14:creationId xmlns:p14="http://schemas.microsoft.com/office/powerpoint/2010/main" val="372753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软间隔</a:t>
                </a:r>
                <a:endParaRPr kumimoji="1" lang="en-US" altLang="zh-CN" dirty="0"/>
              </a:p>
              <a:p>
                <a:pPr lvl="1"/>
                <a:r>
                  <a:rPr lang="zh-CN" altLang="en-US" dirty="0"/>
                  <a:t>新的目标函数加上约束条件，有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min(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|+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dirty="0"/>
                  <a:t>)</a:t>
                </a:r>
                <a:endParaRPr lang="zh-CN" altLang="zh-CN" dirty="0"/>
              </a:p>
              <a:p>
                <a:pPr lvl="1"/>
                <a:r>
                  <a:rPr lang="en-US" altLang="zh-CN" dirty="0" err="1"/>
                  <a:t>s.t.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≥1−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=1,2,…,n</a:t>
                </a:r>
                <a:endParaRPr lang="zh-CN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altLang="zh-CN" dirty="0"/>
                  <a:t>, 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=1,2,…,n</a:t>
                </a:r>
                <a:endParaRPr lang="zh-CN" altLang="zh-CN" dirty="0"/>
              </a:p>
              <a:p>
                <a:pPr lvl="1"/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706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pause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86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硬间隔、软间隔：</a:t>
                </a:r>
                <a:r>
                  <a:rPr lang="zh-CN" altLang="zh-CN" dirty="0"/>
                  <a:t>用梯度下降法求解软间隔问题</a:t>
                </a:r>
              </a:p>
              <a:p>
                <a:pPr lvl="1"/>
                <a:r>
                  <a:rPr lang="zh-CN" altLang="zh-CN" dirty="0"/>
                  <a:t>约束条件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≥1−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zh-CN" altLang="zh-CN" dirty="0"/>
                  <a:t>可以写成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≥1−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(</a:t>
                </a:r>
                <a:r>
                  <a:rPr lang="zh-CN" altLang="zh-CN" dirty="0"/>
                  <a:t>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altLang="zh-CN" dirty="0"/>
                  <a:t>)</a:t>
                </a:r>
              </a:p>
              <a:p>
                <a:pPr lvl="1"/>
                <a:r>
                  <a:rPr lang="zh-CN" altLang="zh-CN" dirty="0"/>
                  <a:t>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≥1−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zh-CN" altLang="zh-CN" dirty="0"/>
                  <a:t>等价于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𝒎𝒂𝒙</m:t>
                    </m:r>
                    <m:r>
                      <a:rPr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zh-CN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b="1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5189220" y="1408176"/>
                <a:ext cx="3611880" cy="162813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lvl="1"/>
                <a:r>
                  <a:rPr lang="zh-CN" altLang="en-US" dirty="0"/>
                  <a:t>问题建模：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min(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|+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dirty="0"/>
                  <a:t>)</a:t>
                </a:r>
                <a:endParaRPr lang="zh-CN" altLang="zh-CN" dirty="0"/>
              </a:p>
              <a:p>
                <a:pPr lvl="1"/>
                <a:r>
                  <a:rPr lang="en-US" altLang="zh-CN" dirty="0" err="1"/>
                  <a:t>s.t.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≥1−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=1,2,…,n</a:t>
                </a:r>
                <a:endParaRPr lang="zh-CN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altLang="zh-CN" dirty="0"/>
                  <a:t>, 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=1,2,…,n</a:t>
                </a:r>
                <a:endParaRPr lang="zh-CN" altLang="zh-CN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220" y="1408176"/>
                <a:ext cx="3611880" cy="1628138"/>
              </a:xfrm>
              <a:prstGeom prst="rect">
                <a:avLst/>
              </a:prstGeom>
              <a:blipFill>
                <a:blip r:embed="rId3"/>
                <a:stretch>
                  <a:fillRect t="-6320" b="-4833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552475" y="4386818"/>
                <a:ext cx="43474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max</m:t>
                    </m:r>
                    <m:r>
                      <a:rPr lang="en-US" altLang="zh-CN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(0,1−</m:t>
                    </m:r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的图像</a:t>
                </a:r>
                <a:r>
                  <a:rPr lang="en-US" altLang="zh-CN" dirty="0">
                    <a:latin typeface="Times New Roman" panose="02020603050405020304" pitchFamily="18" charset="0"/>
                  </a:rPr>
                  <a:t>(hinge loss)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475" y="4386818"/>
                <a:ext cx="4347409" cy="369332"/>
              </a:xfrm>
              <a:prstGeom prst="rect">
                <a:avLst/>
              </a:prstGeom>
              <a:blipFill>
                <a:blip r:embed="rId4"/>
                <a:stretch>
                  <a:fillRect l="-421" t="-15000" r="-421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707" y="2674223"/>
            <a:ext cx="2513965" cy="165544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椭圆形标注 6"/>
          <p:cNvSpPr/>
          <p:nvPr/>
        </p:nvSpPr>
        <p:spPr>
          <a:xfrm>
            <a:off x="6188442" y="3473867"/>
            <a:ext cx="2460258" cy="1020524"/>
          </a:xfrm>
          <a:prstGeom prst="wedgeEllipseCallout">
            <a:avLst>
              <a:gd name="adj1" fmla="val -106006"/>
              <a:gd name="adj2" fmla="val -364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铰链</a:t>
            </a:r>
            <a:r>
              <a:rPr lang="en-US" altLang="zh-CN" dirty="0"/>
              <a:t>hinge</a:t>
            </a:r>
            <a:r>
              <a:rPr lang="zh-CN" altLang="en-US" dirty="0"/>
              <a:t>损失函数的由来</a:t>
            </a:r>
          </a:p>
        </p:txBody>
      </p:sp>
    </p:spTree>
    <p:extLst>
      <p:ext uri="{BB962C8B-B14F-4D97-AF65-F5344CB8AC3E}">
        <p14:creationId xmlns:p14="http://schemas.microsoft.com/office/powerpoint/2010/main" val="96555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硬间隔、软间隔：</a:t>
                </a:r>
                <a:r>
                  <a:rPr lang="zh-CN" altLang="zh-CN" dirty="0"/>
                  <a:t>用梯度下降法求解软间隔问题</a:t>
                </a:r>
              </a:p>
              <a:p>
                <a:r>
                  <a:rPr lang="zh-CN" altLang="zh-CN" dirty="0"/>
                  <a:t>我们可以构造</a:t>
                </a:r>
                <a:r>
                  <a:rPr lang="en-US" altLang="zh-CN" dirty="0"/>
                  <a:t>SVM</a:t>
                </a:r>
                <a:r>
                  <a:rPr lang="zh-CN" altLang="zh-CN" dirty="0"/>
                  <a:t>的优化目标函数为：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 </m:t>
                    </m:r>
                    <m:sPre>
                      <m:sPre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𝑚𝑖𝑛</m:t>
                        </m:r>
                      </m:sup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max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(0,1−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sPre>
                  </m:oMath>
                </a14:m>
                <a:endParaRPr lang="zh-CN" altLang="zh-CN" dirty="0"/>
              </a:p>
              <a:p>
                <a:r>
                  <a:rPr lang="zh-CN" altLang="zh-CN" dirty="0"/>
                  <a:t>这个函数可以改写成</a:t>
                </a:r>
                <a:r>
                  <a:rPr lang="zh-CN" altLang="zh-CN" dirty="0">
                    <a:solidFill>
                      <a:srgbClr val="C00000"/>
                    </a:solidFill>
                  </a:rPr>
                  <a:t>另外一种形式</a:t>
                </a:r>
                <a:r>
                  <a:rPr lang="zh-CN" altLang="zh-CN" dirty="0"/>
                  <a:t>，即我们要求解：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sPre>
                          <m:sPre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p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func>
                                  <m:func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0,1−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sSup>
                                          <m:sSup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nary>
                          </m:e>
                        </m:sPre>
                      </m:e>
                    </m:func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椭圆形标注 3"/>
          <p:cNvSpPr/>
          <p:nvPr/>
        </p:nvSpPr>
        <p:spPr>
          <a:xfrm>
            <a:off x="5686525" y="3151848"/>
            <a:ext cx="3192780" cy="736375"/>
          </a:xfrm>
          <a:prstGeom prst="wedgeEllipseCallout">
            <a:avLst>
              <a:gd name="adj1" fmla="val -47167"/>
              <a:gd name="adj2" fmla="val -8829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引入</a:t>
            </a:r>
            <a:r>
              <a:rPr lang="en-US" altLang="zh-CN" dirty="0">
                <a:solidFill>
                  <a:sysClr val="windowText" lastClr="000000"/>
                </a:solidFill>
              </a:rPr>
              <a:t>1/2</a:t>
            </a:r>
            <a:r>
              <a:rPr lang="zh-CN" altLang="en-US" dirty="0">
                <a:solidFill>
                  <a:sysClr val="windowText" lastClr="000000"/>
                </a:solidFill>
              </a:rPr>
              <a:t>，为了求导数的时候消掉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圆角矩形 4"/>
              <p:cNvSpPr/>
              <p:nvPr/>
            </p:nvSpPr>
            <p:spPr>
              <a:xfrm>
                <a:off x="7041573" y="1544782"/>
                <a:ext cx="1742209" cy="973282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solidFill>
                      <a:sysClr val="windowText" lastClr="000000"/>
                    </a:solidFill>
                  </a:rPr>
                  <a:t>优化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zh-CN" altLang="zh-CN" sz="1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sz="1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1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1600" dirty="0">
                    <a:solidFill>
                      <a:sysClr val="windowText" lastClr="000000"/>
                    </a:solidFill>
                  </a:rPr>
                  <a:t>和优化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zh-CN" altLang="zh-CN" sz="1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zh-CN" altLang="zh-CN" sz="1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1600" dirty="0">
                    <a:solidFill>
                      <a:sysClr val="windowText" lastClr="000000"/>
                    </a:solidFill>
                  </a:rPr>
                  <a:t>是一样的</a:t>
                </a:r>
              </a:p>
            </p:txBody>
          </p:sp>
        </mc:Choice>
        <mc:Fallback xmlns="">
          <p:sp>
            <p:nvSpPr>
              <p:cNvPr id="5" name="圆角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573" y="1544782"/>
                <a:ext cx="1742209" cy="97328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箭头连接符 6"/>
          <p:cNvCxnSpPr>
            <a:cxnSpLocks/>
            <a:stCxn id="5" idx="1"/>
          </p:cNvCxnSpPr>
          <p:nvPr/>
        </p:nvCxnSpPr>
        <p:spPr>
          <a:xfrm flipH="1" flipV="1">
            <a:off x="6421582" y="1852217"/>
            <a:ext cx="619991" cy="179206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cxnSpLocks/>
            <a:stCxn id="5" idx="1"/>
          </p:cNvCxnSpPr>
          <p:nvPr/>
        </p:nvCxnSpPr>
        <p:spPr>
          <a:xfrm flipH="1">
            <a:off x="6487886" y="2031423"/>
            <a:ext cx="553687" cy="486641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586672" y="3965239"/>
                <a:ext cx="6497905" cy="44210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1600" dirty="0"/>
                  <a:t>可以证明，</a:t>
                </a:r>
                <a:r>
                  <a:rPr lang="zh-CN" altLang="en-US" sz="1600" dirty="0">
                    <a:solidFill>
                      <a:srgbClr val="C00000"/>
                    </a:solidFill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16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16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zh-CN" altLang="en-US" sz="1600" dirty="0">
                    <a:solidFill>
                      <a:srgbClr val="C00000"/>
                    </a:solidFill>
                  </a:rPr>
                  <a:t>时，</a:t>
                </a:r>
                <a:r>
                  <a:rPr lang="zh-CN" altLang="en-US" sz="1600" dirty="0"/>
                  <a:t>最小化</a:t>
                </a:r>
                <a14:m>
                  <m:oMath xmlns:m="http://schemas.openxmlformats.org/officeDocument/2006/math">
                    <m:r>
                      <a:rPr lang="zh-CN" altLang="en-US" sz="1600" i="1" dirty="0">
                        <a:latin typeface="Cambria Math" panose="02040503050406030204" pitchFamily="18" charset="0"/>
                      </a:rPr>
                      <m:t>第</m:t>
                    </m:r>
                  </m:oMath>
                </a14:m>
                <a:r>
                  <a:rPr lang="en-US" altLang="zh-CN" sz="1600" dirty="0"/>
                  <a:t>2</a:t>
                </a:r>
                <a:r>
                  <a:rPr lang="zh-CN" altLang="en-US" sz="1600" dirty="0"/>
                  <a:t>个问题与第</a:t>
                </a:r>
                <a:r>
                  <a:rPr lang="en-US" altLang="zh-CN" sz="1600" dirty="0"/>
                  <a:t>1</a:t>
                </a:r>
                <a:r>
                  <a:rPr lang="zh-CN" altLang="en-US" sz="1600" dirty="0"/>
                  <a:t>个问题等价</a:t>
                </a:r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672" y="3965239"/>
                <a:ext cx="6497905" cy="442109"/>
              </a:xfrm>
              <a:prstGeom prst="rect">
                <a:avLst/>
              </a:prstGeom>
              <a:blipFill>
                <a:blip r:embed="rId4"/>
                <a:stretch>
                  <a:fillRect l="-375" b="-4000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586672" y="4521648"/>
            <a:ext cx="7233506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5"/>
              </a:rPr>
              <a:t>https://u.cs.biu.ac.il/~keshetj/teaching/aml2016/sgd_optimization.pdf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887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硬间隔、软间隔：</a:t>
                </a:r>
                <a:r>
                  <a:rPr lang="zh-CN" altLang="zh-CN" dirty="0"/>
                  <a:t>用梯度下降法求解软间隔问题</a:t>
                </a:r>
              </a:p>
              <a:p>
                <a:r>
                  <a:rPr lang="zh-CN" altLang="zh-CN" dirty="0"/>
                  <a:t>我们可以构造</a:t>
                </a:r>
                <a:r>
                  <a:rPr lang="en-US" altLang="zh-CN" dirty="0"/>
                  <a:t>SVM</a:t>
                </a:r>
                <a:r>
                  <a:rPr lang="zh-CN" altLang="zh-CN" dirty="0"/>
                  <a:t>的优化目标函数为：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 </m:t>
                    </m:r>
                    <m:sPre>
                      <m:sPre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𝑚𝑖𝑛</m:t>
                        </m:r>
                      </m:sup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max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(0,1−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sPre>
                  </m:oMath>
                </a14:m>
                <a:endParaRPr lang="zh-CN" altLang="zh-CN" dirty="0"/>
              </a:p>
              <a:p>
                <a:r>
                  <a:rPr lang="zh-CN" altLang="zh-CN" dirty="0"/>
                  <a:t>这个函数可以改写成另外一种形式，即我们要求解：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sPre>
                          <m:sPre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p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func>
                                  <m:func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0,1−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sSup>
                                          <m:sSup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nary>
                          </m:e>
                        </m:sPre>
                      </m:e>
                    </m:func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计算梯度</a:t>
                </a:r>
                <a:endParaRPr lang="zh-CN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182388" y="3250160"/>
                <a:ext cx="5939790" cy="150599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Cambria Math" panose="02040503050406030204" pitchFamily="18" charset="0"/>
                  </a:rPr>
                  <a:t>分两部分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func>
                        <m:func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d>
                            <m:dPr>
                              <m:begChr m:val="["/>
                              <m:end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</m:d>
                        </m:fName>
                        <m:e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0,1−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zh-CN" altLang="en-US" i="0">
                          <a:latin typeface="Cambria Math" panose="02040503050406030204" pitchFamily="18" charset="0"/>
                        </a:rPr>
                        <m:t>]=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1−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&amp;0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         </m:t>
                              </m:r>
                              <m:r>
                                <a:rPr lang="zh-CN" alt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zh-CN" alt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1−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zh-CN" alt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2388" y="3250160"/>
                <a:ext cx="5939790" cy="1505990"/>
              </a:xfrm>
              <a:prstGeom prst="rect">
                <a:avLst/>
              </a:prstGeom>
              <a:blipFill>
                <a:blip r:embed="rId3"/>
                <a:stretch>
                  <a:fillRect l="-717" t="-2410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: 圆角 4">
            <a:extLst>
              <a:ext uri="{FF2B5EF4-FFF2-40B4-BE49-F238E27FC236}">
                <a16:creationId xmlns:a16="http://schemas.microsoft.com/office/drawing/2014/main" id="{556F909C-BA5B-4DDF-BE9A-7848E0A72623}"/>
              </a:ext>
            </a:extLst>
          </p:cNvPr>
          <p:cNvSpPr/>
          <p:nvPr/>
        </p:nvSpPr>
        <p:spPr>
          <a:xfrm>
            <a:off x="1250219" y="2399288"/>
            <a:ext cx="5417618" cy="50979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038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硬间隔、软间隔：</a:t>
                </a:r>
                <a:r>
                  <a:rPr lang="zh-CN" altLang="zh-CN" dirty="0"/>
                  <a:t>用梯度下降法求解软间隔问题</a:t>
                </a:r>
              </a:p>
              <a:p>
                <a:r>
                  <a:rPr lang="zh-CN" altLang="zh-CN" dirty="0"/>
                  <a:t>我们可以构造</a:t>
                </a:r>
                <a:r>
                  <a:rPr lang="en-US" altLang="zh-CN" dirty="0"/>
                  <a:t>SVM</a:t>
                </a:r>
                <a:r>
                  <a:rPr lang="zh-CN" altLang="zh-CN" dirty="0"/>
                  <a:t>的优化目标函数为：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 </m:t>
                    </m:r>
                    <m:sPre>
                      <m:sPre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𝑚𝑖𝑛</m:t>
                        </m:r>
                      </m:sup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max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(0,1−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sPre>
                  </m:oMath>
                </a14:m>
                <a:endParaRPr lang="zh-CN" altLang="zh-CN" dirty="0"/>
              </a:p>
              <a:p>
                <a:r>
                  <a:rPr lang="zh-CN" altLang="zh-CN" dirty="0"/>
                  <a:t>这个函数可以改写成另外一种形式，即我们要求解：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sPre>
                          <m:sPre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p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func>
                                  <m:func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0,1−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sSup>
                                          <m:sSup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nary>
                          </m:e>
                        </m:sPre>
                      </m:e>
                    </m:func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计算梯度</a:t>
                </a:r>
                <a:endParaRPr lang="zh-CN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286000" y="2997635"/>
                <a:ext cx="5939790" cy="122899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func>
                        <m:func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d>
                            <m:dPr>
                              <m:begChr m:val="["/>
                              <m:end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</m:d>
                        </m:fName>
                        <m:e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0,1−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zh-CN" altLang="en-US" i="0">
                          <a:latin typeface="Cambria Math" panose="02040503050406030204" pitchFamily="18" charset="0"/>
                        </a:rPr>
                        <m:t>]=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1−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&amp;0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CN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zh-CN" alt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zh-CN" alt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1−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zh-CN" alt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2997635"/>
                <a:ext cx="5939790" cy="12289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173480" y="4244492"/>
                <a:ext cx="5897880" cy="81176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于是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就有</m:t>
                    </m:r>
                    <m:f>
                      <m:f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zh-CN" altLang="en-US" i="1"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zh-CN" altLang="en-US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&amp;−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𝑦𝑥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 1−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sSup>
                              <m:sSup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&amp;0+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r>
                              <a:rPr lang="zh-CN" alt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zh-CN" alt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1−</m:t>
                            </m:r>
                            <m:r>
                              <a:rPr lang="zh-CN" alt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sSup>
                              <m:sSupPr>
                                <m:ctrlPr>
                                  <a:rPr lang="zh-CN" alt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zh-CN" alt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zh-CN" alt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zh-CN" alt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480" y="4244492"/>
                <a:ext cx="5897880" cy="811761"/>
              </a:xfrm>
              <a:prstGeom prst="rect">
                <a:avLst/>
              </a:prstGeom>
              <a:blipFill>
                <a:blip r:embed="rId4"/>
                <a:stretch>
                  <a:fillRect l="-826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: 圆角 5">
            <a:extLst>
              <a:ext uri="{FF2B5EF4-FFF2-40B4-BE49-F238E27FC236}">
                <a16:creationId xmlns:a16="http://schemas.microsoft.com/office/drawing/2014/main" id="{34F258F1-E7BB-4960-B002-9EA29EEEDF15}"/>
              </a:ext>
            </a:extLst>
          </p:cNvPr>
          <p:cNvSpPr/>
          <p:nvPr/>
        </p:nvSpPr>
        <p:spPr>
          <a:xfrm>
            <a:off x="1250219" y="2399288"/>
            <a:ext cx="5417618" cy="50979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91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硬间隔、软间隔：</a:t>
            </a:r>
            <a:r>
              <a:rPr lang="zh-CN" altLang="zh-CN" dirty="0"/>
              <a:t>用梯度下降法求解软间隔问题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117771" y="1855206"/>
                <a:ext cx="2786199" cy="92313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20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zh-CN" altLang="en-US" sz="12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zh-CN" altLang="en-US" sz="1200" i="1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zh-CN" altLang="en-US" sz="1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&amp;−</m:t>
                              </m:r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𝑦𝑥</m:t>
                              </m:r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 1−</m:t>
                              </m:r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sSup>
                                <m:sSupPr>
                                  <m:ctrlPr>
                                    <a:rPr lang="zh-CN" alt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zh-CN" altLang="en-US" sz="1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&amp;0+</m:t>
                              </m:r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a:rPr lang="zh-CN" altLang="en-US" sz="12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zh-CN" altLang="en-US" sz="1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1−</m:t>
                              </m:r>
                              <m:r>
                                <a:rPr lang="zh-CN" altLang="en-US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sSup>
                                <m:sSupPr>
                                  <m:ctrlPr>
                                    <a:rPr lang="zh-CN" altLang="en-US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zh-CN" altLang="en-US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zh-CN" altLang="en-US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2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zh-CN" altLang="en-US" sz="1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771" y="1855206"/>
                <a:ext cx="2786199" cy="923138"/>
              </a:xfrm>
              <a:prstGeom prst="rect">
                <a:avLst/>
              </a:prstGeom>
              <a:blipFill>
                <a:blip r:embed="rId2"/>
                <a:stretch>
                  <a:fillRect l="-18083" t="-75325" b="-161688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40030" y="1338976"/>
                <a:ext cx="5783399" cy="287565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n-US" altLang="zh-CN" sz="1500" b="1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SVM</a:t>
                </a:r>
                <a:r>
                  <a:rPr lang="zh-CN" altLang="en-US" sz="1500" b="1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的梯度下降算法</a:t>
                </a:r>
                <a:endParaRPr lang="en-US" altLang="zh-CN" sz="1500" b="1" kern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n-US" altLang="zh-CN" sz="15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zh-CN" altLang="zh-CN" sz="15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输入：训练集</a:t>
                </a:r>
                <a:r>
                  <a:rPr lang="en-US" altLang="zh-CN" sz="15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S={(x</a:t>
                </a:r>
                <a:r>
                  <a:rPr lang="en-US" altLang="zh-CN" sz="1500" kern="1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15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,y</a:t>
                </a:r>
                <a:r>
                  <a:rPr lang="en-US" altLang="zh-CN" sz="1500" kern="1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15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… , (</a:t>
                </a:r>
                <a:r>
                  <a:rPr lang="en-US" altLang="zh-CN" sz="1500" kern="1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1500" kern="1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sz="1500" kern="1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,y</a:t>
                </a:r>
                <a:r>
                  <a:rPr lang="en-US" altLang="zh-CN" sz="1500" kern="1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sz="15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)}</a:t>
                </a:r>
                <a:r>
                  <a:rPr lang="zh-CN" altLang="zh-CN" sz="15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，参数</a:t>
                </a:r>
                <a14:m>
                  <m:oMath xmlns:m="http://schemas.openxmlformats.org/officeDocument/2006/math">
                    <m:r>
                      <a:rPr lang="en-US" altLang="zh-CN" sz="15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CN" sz="15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15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5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sz="15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zh-CN" altLang="zh-CN" sz="15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n-US" altLang="zh-CN" sz="15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zh-CN" altLang="zh-CN" sz="15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输出：</a:t>
                </a:r>
                <a:r>
                  <a:rPr lang="en-US" altLang="zh-CN" sz="1500" kern="1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en-US" altLang="zh-CN" sz="1500" kern="1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zh-CN" altLang="zh-CN" sz="15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n-US" altLang="zh-CN" sz="15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zh-CN" altLang="zh-CN" sz="15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算法流程：</a:t>
                </a:r>
                <a:endParaRPr lang="zh-CN" altLang="zh-CN" sz="15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266700" algn="just">
                  <a:spcAft>
                    <a:spcPts val="0"/>
                  </a:spcAft>
                </a:pPr>
                <a:r>
                  <a:rPr lang="en-US" altLang="zh-CN" sz="15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1</a:t>
                </a:r>
                <a:r>
                  <a:rPr lang="zh-CN" altLang="zh-CN" sz="15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，初始化</a:t>
                </a:r>
                <a:r>
                  <a:rPr lang="en-US" altLang="zh-CN" sz="15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w=0</a:t>
                </a:r>
                <a:endParaRPr lang="zh-CN" altLang="zh-CN" sz="15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266700" algn="just">
                  <a:spcAft>
                    <a:spcPts val="0"/>
                  </a:spcAft>
                </a:pPr>
                <a:r>
                  <a:rPr lang="en-US" altLang="zh-CN" sz="15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2</a:t>
                </a:r>
                <a:r>
                  <a:rPr lang="zh-CN" altLang="zh-CN" sz="15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15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t=1, …, T</a:t>
                </a:r>
                <a:endParaRPr lang="zh-CN" altLang="zh-CN" sz="15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533400" algn="just">
                  <a:spcAft>
                    <a:spcPts val="0"/>
                  </a:spcAft>
                </a:pPr>
                <a:r>
                  <a:rPr lang="en-US" altLang="zh-CN" sz="15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(1)</a:t>
                </a:r>
                <a:r>
                  <a:rPr lang="zh-CN" altLang="zh-CN" sz="15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从样本集随机均匀选择</a:t>
                </a:r>
                <a:r>
                  <a:rPr lang="en-US" altLang="zh-CN" sz="15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</a:t>
                </a:r>
                <a:r>
                  <a:rPr lang="en-US" altLang="zh-CN" sz="1500" kern="1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15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1500" kern="1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sz="1500" kern="1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15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CN" altLang="zh-CN" sz="15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533400" algn="just">
                  <a:spcAft>
                    <a:spcPts val="0"/>
                  </a:spcAft>
                </a:pPr>
                <a:r>
                  <a:rPr lang="en-US" altLang="zh-CN" sz="15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(2)</a:t>
                </a:r>
                <a:r>
                  <a:rPr lang="zh-CN" altLang="zh-CN" sz="15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设置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5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5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sz="15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5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15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5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sz="15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5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zh-CN" altLang="zh-CN" sz="15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15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rad>
                  </m:oMath>
                </a14:m>
                <a:r>
                  <a:rPr lang="en-US" altLang="zh-CN" sz="15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zh-CN" altLang="zh-CN" sz="15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注意，随着</a:t>
                </a:r>
                <a:r>
                  <a:rPr lang="en-US" altLang="zh-CN" sz="15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zh-CN" altLang="zh-CN" sz="15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不断变大，学习率逐渐变小</a:t>
                </a:r>
                <a:r>
                  <a:rPr lang="en-US" altLang="zh-CN" sz="15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CN" altLang="zh-CN" sz="15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533400" algn="just">
                  <a:spcAft>
                    <a:spcPts val="0"/>
                  </a:spcAft>
                </a:pPr>
                <a:r>
                  <a:rPr lang="en-US" altLang="zh-CN" sz="15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(3)</a:t>
                </a:r>
                <a14:m>
                  <m:oMath xmlns:m="http://schemas.openxmlformats.org/officeDocument/2006/math">
                    <m:r>
                      <a:rPr lang="en-US" altLang="zh-CN" sz="15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5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𝑖𝑓</m:t>
                    </m:r>
                    <m:r>
                      <a:rPr lang="en-US" altLang="zh-CN" sz="15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1−</m:t>
                    </m:r>
                    <m:sSub>
                      <m:sSubPr>
                        <m:ctrlPr>
                          <a:rPr lang="zh-CN" altLang="zh-CN" sz="15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5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5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zh-CN" altLang="zh-CN" sz="15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5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sz="15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zh-CN" altLang="zh-CN" sz="15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5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5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5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≥0</m:t>
                    </m:r>
                  </m:oMath>
                </a14:m>
                <a:endParaRPr lang="zh-CN" altLang="zh-CN" sz="15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800100" algn="just">
                  <a:spcAft>
                    <a:spcPts val="0"/>
                  </a:spcAft>
                </a:pPr>
                <a:r>
                  <a:rPr lang="en-US" altLang="zh-CN" sz="1500" kern="1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5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5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5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5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15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5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5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sz="15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5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sz="15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5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sz="15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5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(−</m:t>
                    </m:r>
                    <m:sSub>
                      <m:sSubPr>
                        <m:ctrlPr>
                          <a:rPr lang="zh-CN" altLang="zh-CN" sz="15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5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5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zh-CN" altLang="zh-CN" sz="15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5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5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5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5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sSub>
                      <m:sSubPr>
                        <m:ctrlPr>
                          <a:rPr lang="zh-CN" altLang="zh-CN" sz="15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5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5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sz="15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5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5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zh-CN" sz="15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533400" algn="just">
                  <a:spcAft>
                    <a:spcPts val="0"/>
                  </a:spcAft>
                </a:pPr>
                <a:r>
                  <a:rPr lang="en-US" altLang="zh-CN" sz="15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else</a:t>
                </a:r>
                <a:endParaRPr lang="zh-CN" altLang="zh-CN" sz="15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15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5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15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sz="1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sz="15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5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sSub>
                      <m:sSubPr>
                        <m:ctrlPr>
                          <a:rPr lang="zh-CN" altLang="zh-CN" sz="15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sz="1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500" dirty="0">
                    <a:latin typeface="Times New Roman" panose="02020603050405020304" pitchFamily="18" charset="0"/>
                  </a:rPr>
                  <a:t> </a:t>
                </a:r>
                <a:endParaRPr lang="zh-CN" altLang="en-US" sz="15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30" y="1338976"/>
                <a:ext cx="5783399" cy="2875659"/>
              </a:xfrm>
              <a:prstGeom prst="rect">
                <a:avLst/>
              </a:prstGeom>
              <a:blipFill>
                <a:blip r:embed="rId3"/>
                <a:stretch>
                  <a:fillRect l="-315" t="-634" r="-1367" b="-211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D2083ADF-D312-4E12-936F-C3298C59A34D}"/>
              </a:ext>
            </a:extLst>
          </p:cNvPr>
          <p:cNvSpPr/>
          <p:nvPr/>
        </p:nvSpPr>
        <p:spPr>
          <a:xfrm>
            <a:off x="5990771" y="2826657"/>
            <a:ext cx="1644781" cy="990600"/>
          </a:xfrm>
          <a:custGeom>
            <a:avLst/>
            <a:gdLst>
              <a:gd name="connsiteX0" fmla="*/ 1567543 w 1644781"/>
              <a:gd name="connsiteY0" fmla="*/ 0 h 990600"/>
              <a:gd name="connsiteX1" fmla="*/ 1465943 w 1644781"/>
              <a:gd name="connsiteY1" fmla="*/ 602343 h 990600"/>
              <a:gd name="connsiteX2" fmla="*/ 0 w 1644781"/>
              <a:gd name="connsiteY2" fmla="*/ 99060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4781" h="990600">
                <a:moveTo>
                  <a:pt x="1567543" y="0"/>
                </a:moveTo>
                <a:cubicBezTo>
                  <a:pt x="1647371" y="218621"/>
                  <a:pt x="1727200" y="437243"/>
                  <a:pt x="1465943" y="602343"/>
                </a:cubicBezTo>
                <a:cubicBezTo>
                  <a:pt x="1204686" y="767443"/>
                  <a:pt x="602343" y="879021"/>
                  <a:pt x="0" y="990600"/>
                </a:cubicBezTo>
              </a:path>
            </a:pathLst>
          </a:custGeom>
          <a:noFill/>
          <a:ln>
            <a:solidFill>
              <a:srgbClr val="C00000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60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硬间隔、软间隔：</a:t>
            </a:r>
            <a:r>
              <a:rPr lang="zh-CN" altLang="zh-CN" dirty="0"/>
              <a:t>用梯度下降法求解软间隔问题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347460" y="1855206"/>
                <a:ext cx="2556510" cy="92313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20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zh-CN" altLang="en-US" sz="12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zh-CN" altLang="en-US" sz="1200" i="1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zh-CN" altLang="en-US" sz="1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&amp;−</m:t>
                              </m:r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𝑦𝑥</m:t>
                              </m:r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 1−</m:t>
                              </m:r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sSup>
                                <m:sSupPr>
                                  <m:ctrlPr>
                                    <a:rPr lang="zh-CN" alt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zh-CN" altLang="en-US" sz="1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&amp;0+</m:t>
                              </m:r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zh-CN" altLang="en-US" sz="12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a:rPr lang="zh-CN" altLang="en-US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zh-CN" altLang="en-US" sz="1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1−</m:t>
                              </m:r>
                              <m:r>
                                <a:rPr lang="zh-CN" altLang="en-US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sSup>
                                <m:sSupPr>
                                  <m:ctrlPr>
                                    <a:rPr lang="zh-CN" altLang="en-US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zh-CN" altLang="en-US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zh-CN" altLang="en-US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zh-CN" altLang="en-US" sz="1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460" y="1855206"/>
                <a:ext cx="2556510" cy="923138"/>
              </a:xfrm>
              <a:prstGeom prst="rect">
                <a:avLst/>
              </a:prstGeom>
              <a:blipFill>
                <a:blip r:embed="rId2"/>
                <a:stretch>
                  <a:fillRect l="-24645" t="-75325" b="-161688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65760" y="1323736"/>
                <a:ext cx="5764530" cy="269016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n-US" altLang="zh-CN" sz="1400" b="1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SVM</a:t>
                </a:r>
                <a:r>
                  <a:rPr lang="zh-CN" altLang="en-US" sz="1400" b="1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的梯度下降算法</a:t>
                </a:r>
                <a:endParaRPr lang="en-US" altLang="zh-CN" sz="1400" b="1" kern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n-US" altLang="zh-CN" sz="1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zh-CN" altLang="zh-CN" sz="1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输入：训练集</a:t>
                </a:r>
                <a:r>
                  <a:rPr lang="en-US" altLang="zh-CN" sz="1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S={(x</a:t>
                </a:r>
                <a:r>
                  <a:rPr lang="en-US" altLang="zh-CN" sz="1400" kern="1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1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,y</a:t>
                </a:r>
                <a:r>
                  <a:rPr lang="en-US" altLang="zh-CN" sz="1400" kern="1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1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… , (</a:t>
                </a:r>
                <a:r>
                  <a:rPr lang="en-US" altLang="zh-CN" sz="1400" kern="1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1400" kern="1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sz="1400" kern="1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,y</a:t>
                </a:r>
                <a:r>
                  <a:rPr lang="en-US" altLang="zh-CN" sz="1400" kern="1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sz="1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)}</a:t>
                </a:r>
                <a:r>
                  <a:rPr lang="zh-CN" altLang="zh-CN" sz="1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，参数</a:t>
                </a:r>
                <a14:m>
                  <m:oMath xmlns:m="http://schemas.openxmlformats.org/officeDocument/2006/math">
                    <m:r>
                      <a:rPr lang="en-US" altLang="zh-CN" sz="14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CN" sz="14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1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zh-CN" altLang="zh-CN" sz="14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n-US" altLang="zh-CN" sz="1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zh-CN" altLang="zh-CN" sz="1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输出：</a:t>
                </a:r>
                <a:r>
                  <a:rPr lang="en-US" altLang="zh-CN" sz="1400" kern="1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en-US" altLang="zh-CN" sz="1400" kern="1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zh-CN" altLang="zh-CN" sz="14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n-US" altLang="zh-CN" sz="1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zh-CN" altLang="zh-CN" sz="1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算法流程：</a:t>
                </a:r>
                <a:endParaRPr lang="zh-CN" altLang="zh-CN" sz="14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266700" algn="just">
                  <a:spcAft>
                    <a:spcPts val="0"/>
                  </a:spcAft>
                </a:pPr>
                <a:r>
                  <a:rPr lang="en-US" altLang="zh-CN" sz="1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1</a:t>
                </a:r>
                <a:r>
                  <a:rPr lang="zh-CN" altLang="zh-CN" sz="1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，初始化</a:t>
                </a:r>
                <a:r>
                  <a:rPr lang="en-US" altLang="zh-CN" sz="1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w=0</a:t>
                </a:r>
                <a:endParaRPr lang="zh-CN" altLang="zh-CN" sz="14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266700" algn="just">
                  <a:spcAft>
                    <a:spcPts val="0"/>
                  </a:spcAft>
                </a:pPr>
                <a:r>
                  <a:rPr lang="en-US" altLang="zh-CN" sz="1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2</a:t>
                </a:r>
                <a:r>
                  <a:rPr lang="zh-CN" altLang="zh-CN" sz="1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1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t=1, …, T</a:t>
                </a:r>
                <a:endParaRPr lang="zh-CN" altLang="zh-CN" sz="14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533400" algn="just">
                  <a:spcAft>
                    <a:spcPts val="0"/>
                  </a:spcAft>
                </a:pPr>
                <a:r>
                  <a:rPr lang="en-US" altLang="zh-CN" sz="1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(1)</a:t>
                </a:r>
                <a:r>
                  <a:rPr lang="zh-CN" altLang="zh-CN" sz="1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从样本集随机均匀选择</a:t>
                </a:r>
                <a:r>
                  <a:rPr lang="en-US" altLang="zh-CN" sz="1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</a:t>
                </a:r>
                <a:r>
                  <a:rPr lang="en-US" altLang="zh-CN" sz="1400" kern="1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1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1400" kern="1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sz="1400" kern="1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1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CN" altLang="zh-CN" sz="14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533400" algn="just">
                  <a:spcAft>
                    <a:spcPts val="0"/>
                  </a:spcAft>
                </a:pPr>
                <a:r>
                  <a:rPr lang="en-US" altLang="zh-CN" sz="1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(2)</a:t>
                </a:r>
                <a:r>
                  <a:rPr lang="zh-CN" altLang="zh-CN" sz="1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设置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4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1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4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zh-CN" altLang="zh-CN" sz="1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rad>
                  </m:oMath>
                </a14:m>
                <a:r>
                  <a:rPr lang="en-US" altLang="zh-CN" sz="1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zh-CN" altLang="zh-CN" sz="1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注意，随着</a:t>
                </a:r>
                <a:r>
                  <a:rPr lang="en-US" altLang="zh-CN" sz="1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zh-CN" altLang="zh-CN" sz="1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不断变大，学习率逐渐变小</a:t>
                </a:r>
                <a:r>
                  <a:rPr lang="en-US" altLang="zh-CN" sz="1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CN" altLang="zh-CN" sz="14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533400" algn="just">
                  <a:spcAft>
                    <a:spcPts val="0"/>
                  </a:spcAft>
                </a:pPr>
                <a:r>
                  <a:rPr lang="en-US" altLang="zh-CN" sz="1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(3)</a:t>
                </a:r>
                <a14:m>
                  <m:oMath xmlns:m="http://schemas.openxmlformats.org/officeDocument/2006/math">
                    <m:r>
                      <a:rPr lang="en-US" altLang="zh-CN" sz="14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4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𝑖𝑓</m:t>
                    </m:r>
                    <m:r>
                      <a:rPr lang="en-US" altLang="zh-CN" sz="14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1−</m:t>
                    </m:r>
                    <m:sSub>
                      <m:sSubPr>
                        <m:ctrlPr>
                          <a:rPr lang="zh-CN" altLang="zh-CN" sz="1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zh-CN" altLang="zh-CN" sz="1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zh-CN" altLang="zh-CN" sz="1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≥0</m:t>
                    </m:r>
                  </m:oMath>
                </a14:m>
                <a:endParaRPr lang="zh-CN" altLang="zh-CN" sz="14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800100" algn="just">
                  <a:spcAft>
                    <a:spcPts val="0"/>
                  </a:spcAft>
                </a:pPr>
                <a:r>
                  <a:rPr lang="en-US" altLang="zh-CN" sz="1400" kern="1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4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1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4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sz="1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4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(−</m:t>
                    </m:r>
                    <m:sSub>
                      <m:sSubPr>
                        <m:ctrlPr>
                          <a:rPr lang="zh-CN" altLang="zh-CN" sz="1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zh-CN" altLang="zh-CN" sz="1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4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sSub>
                      <m:sSubPr>
                        <m:ctrlPr>
                          <a:rPr lang="zh-CN" altLang="zh-CN" sz="1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4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zh-CN" sz="14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533400" algn="just">
                  <a:spcAft>
                    <a:spcPts val="0"/>
                  </a:spcAft>
                </a:pPr>
                <a:r>
                  <a:rPr lang="en-US" altLang="zh-CN" sz="1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else</a:t>
                </a:r>
                <a:endParaRPr lang="zh-CN" altLang="zh-CN" sz="14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14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sSub>
                      <m:sSubPr>
                        <m:ctrlPr>
                          <a:rPr lang="zh-CN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</a:rPr>
                  <a:t> </a:t>
                </a:r>
                <a:endParaRPr lang="zh-CN" altLang="en-US" sz="1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" y="1323736"/>
                <a:ext cx="5764530" cy="2690160"/>
              </a:xfrm>
              <a:prstGeom prst="rect">
                <a:avLst/>
              </a:prstGeom>
              <a:blipFill>
                <a:blip r:embed="rId3"/>
                <a:stretch>
                  <a:fillRect l="-211" t="-451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879214" y="3792041"/>
                <a:ext cx="5024756" cy="95410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在该算法中假设</a:t>
                </a:r>
                <a:r>
                  <a:rPr lang="en-US" altLang="zh-CN" sz="1400" dirty="0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1400" baseline="-25000" dirty="0">
                    <a:latin typeface="Times New Roman" panose="02020603050405020304" pitchFamily="18" charset="0"/>
                  </a:rPr>
                  <a:t>i</a:t>
                </a:r>
                <a:r>
                  <a:rPr lang="zh-CN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</a:t>
                </a:r>
                <a:r>
                  <a:rPr lang="en-US" altLang="zh-CN" sz="1400" dirty="0">
                    <a:latin typeface="Times New Roman" panose="02020603050405020304" pitchFamily="18" charset="0"/>
                  </a:rPr>
                  <a:t>d</a:t>
                </a:r>
                <a:r>
                  <a:rPr lang="zh-CN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维的，那么在上述算法中对</a:t>
                </a:r>
                <a:r>
                  <a:rPr lang="en-US" altLang="zh-CN" sz="1400" dirty="0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1400" baseline="-25000" dirty="0">
                    <a:latin typeface="Times New Roman" panose="02020603050405020304" pitchFamily="18" charset="0"/>
                  </a:rPr>
                  <a:t>i</a:t>
                </a:r>
                <a:r>
                  <a:rPr lang="zh-CN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进行了变形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zh-CN" altLang="zh-CN" sz="1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1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zh-CN" altLang="zh-CN" sz="1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𝑖𝑑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)⇒(</m:t>
                    </m:r>
                    <m:sSub>
                      <m:sSubPr>
                        <m:ctrlPr>
                          <a:rPr lang="zh-CN" altLang="zh-CN" sz="1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1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zh-CN" altLang="zh-CN" sz="1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𝑖𝑑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,1)</m:t>
                    </m:r>
                  </m:oMath>
                </a14:m>
                <a:r>
                  <a:rPr lang="zh-CN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，同时对</a:t>
                </a:r>
                <a:r>
                  <a:rPr lang="en-US" altLang="zh-CN" sz="1400" dirty="0">
                    <a:latin typeface="Times New Roman" panose="02020603050405020304" pitchFamily="18" charset="0"/>
                  </a:rPr>
                  <a:t>w</a:t>
                </a:r>
                <a:r>
                  <a:rPr lang="zh-CN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进行了变形，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altLang="zh-CN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zh-CN" altLang="zh-CN" sz="1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1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zh-CN" altLang="zh-CN" sz="1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altLang="zh-CN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d>
                      <m:dPr>
                        <m:ctrlPr>
                          <a:rPr lang="zh-CN" altLang="zh-CN" sz="1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1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zh-CN" altLang="zh-CN" sz="1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以便对</a:t>
                </a:r>
                <a:r>
                  <a:rPr lang="en-US" altLang="zh-CN" sz="140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w</a:t>
                </a:r>
                <a:r>
                  <a:rPr lang="zh-CN" altLang="zh-CN" sz="1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的各个分量和</a:t>
                </a:r>
                <a:r>
                  <a:rPr lang="en-US" altLang="zh-CN" sz="140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b</a:t>
                </a:r>
                <a:r>
                  <a:rPr lang="zh-CN" altLang="zh-CN" sz="1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偏置量统一进行处理</a:t>
                </a:r>
                <a:endParaRPr lang="zh-CN" altLang="en-US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214" y="3792041"/>
                <a:ext cx="5024756" cy="954107"/>
              </a:xfrm>
              <a:prstGeom prst="rect">
                <a:avLst/>
              </a:prstGeom>
              <a:blipFill>
                <a:blip r:embed="rId4"/>
                <a:stretch>
                  <a:fillRect l="-242" t="-1250" b="-4375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094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硬间隔、软间隔：</a:t>
                </a:r>
                <a:r>
                  <a:rPr lang="zh-CN" altLang="zh-CN" dirty="0"/>
                  <a:t>用梯度下降法求解软间隔问题</a:t>
                </a:r>
                <a:endParaRPr lang="en-US" altLang="zh-CN" dirty="0"/>
              </a:p>
              <a:p>
                <a:pPr lvl="1"/>
                <a:r>
                  <a:rPr lang="zh-CN" altLang="zh-CN" dirty="0"/>
                  <a:t>最后得到</a:t>
                </a:r>
                <a:r>
                  <a:rPr lang="en-US" altLang="zh-CN" dirty="0"/>
                  <a:t>y=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dirty="0"/>
              </a:p>
              <a:p>
                <a:r>
                  <a:rPr lang="zh-CN" altLang="zh-CN" dirty="0"/>
                  <a:t>对于新样本</a:t>
                </a:r>
                <a:r>
                  <a:rPr lang="en-US" altLang="zh-CN" dirty="0"/>
                  <a:t>z</a:t>
                </a:r>
              </a:p>
              <a:p>
                <a:pPr lvl="1"/>
                <a:r>
                  <a:rPr lang="zh-CN" altLang="zh-CN" dirty="0"/>
                  <a:t>可以按照如下式子进行预测，即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sign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586958" y="2787650"/>
            <a:ext cx="5619403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关于参数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可以通过交叉验证确定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的值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值越大，越可能出现过拟合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值越小，越允许错误存在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22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lang="zh-CN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支持向量机简介</a:t>
            </a:r>
            <a:endParaRPr lang="en-US" altLang="zh-CN" dirty="0"/>
          </a:p>
          <a:p>
            <a:pPr lvl="1"/>
            <a:r>
              <a:rPr lang="en-US" altLang="zh-CN" sz="1600" dirty="0"/>
              <a:t>SVM</a:t>
            </a:r>
            <a:r>
              <a:rPr lang="zh-CN" altLang="en-US" sz="1600" dirty="0"/>
              <a:t>的历史</a:t>
            </a:r>
            <a:endParaRPr lang="en-US" altLang="zh-CN" sz="1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8F8AC31-5731-4D84-ACD6-C081A5132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285" y="1600628"/>
            <a:ext cx="4859515" cy="3177607"/>
          </a:xfrm>
          <a:prstGeom prst="rect">
            <a:avLst/>
          </a:prstGeom>
          <a:ln>
            <a:solidFill>
              <a:srgbClr val="46BCDE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7AA2505-F47B-4E40-9228-47F551511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16" y="1725756"/>
            <a:ext cx="3143831" cy="895524"/>
          </a:xfrm>
          <a:prstGeom prst="rect">
            <a:avLst/>
          </a:prstGeom>
          <a:ln>
            <a:solidFill>
              <a:srgbClr val="46BCDE"/>
            </a:solidFill>
          </a:ln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803684D2-5E91-4E76-ACB9-4C5EA4FD58CF}"/>
              </a:ext>
            </a:extLst>
          </p:cNvPr>
          <p:cNvSpPr/>
          <p:nvPr/>
        </p:nvSpPr>
        <p:spPr>
          <a:xfrm>
            <a:off x="4013200" y="2696029"/>
            <a:ext cx="3991429" cy="39188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D1843CCE-3953-4E1F-A74D-4D23B9B05CAA}"/>
              </a:ext>
            </a:extLst>
          </p:cNvPr>
          <p:cNvSpPr/>
          <p:nvPr/>
        </p:nvSpPr>
        <p:spPr>
          <a:xfrm>
            <a:off x="6068291" y="1482436"/>
            <a:ext cx="928254" cy="5853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36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pause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41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SVM</a:t>
            </a:r>
            <a:r>
              <a:rPr kumimoji="1" lang="zh-CN" altLang="en-US" dirty="0"/>
              <a:t>硬间隔、软间隔实践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39" y="2022759"/>
            <a:ext cx="7185522" cy="63244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46125" y="3532876"/>
            <a:ext cx="7753350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hlinkClick r:id="rId3"/>
              </a:rPr>
              <a:t>https://github.com/coding-blocks-archives/machine-learning-online-2018/blob/master/12.%20Support%20Vector%20Machines/SVM.ipynb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07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SVM</a:t>
            </a:r>
            <a:r>
              <a:rPr kumimoji="1" lang="zh-CN" altLang="en-US" dirty="0"/>
              <a:t>硬间隔、软间隔实践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人工数据集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091" y="1641037"/>
            <a:ext cx="4825397" cy="3149206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4701540" y="3032760"/>
            <a:ext cx="876300" cy="69723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形标注 5"/>
          <p:cNvSpPr/>
          <p:nvPr/>
        </p:nvSpPr>
        <p:spPr>
          <a:xfrm>
            <a:off x="6618454" y="2634524"/>
            <a:ext cx="2278380" cy="1342390"/>
          </a:xfrm>
          <a:prstGeom prst="wedgeEllipseCallout">
            <a:avLst>
              <a:gd name="adj1" fmla="val -71494"/>
              <a:gd name="adj2" fmla="val 14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基本线性可分，但是有离群值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软间隔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285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SVM</a:t>
            </a:r>
            <a:r>
              <a:rPr kumimoji="1" lang="zh-CN" altLang="en-US" dirty="0"/>
              <a:t>硬间隔、软间隔实践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SVM</a:t>
            </a:r>
            <a:r>
              <a:rPr kumimoji="1" lang="zh-CN" altLang="en-US" dirty="0"/>
              <a:t>类代码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449" y="1299210"/>
            <a:ext cx="4664663" cy="353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8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SVM</a:t>
            </a:r>
            <a:r>
              <a:rPr kumimoji="1" lang="zh-CN" altLang="en-US" dirty="0"/>
              <a:t>硬间隔、软间隔实践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SVM</a:t>
            </a:r>
            <a:r>
              <a:rPr kumimoji="1" lang="zh-CN" altLang="en-US" dirty="0"/>
              <a:t>类代码</a:t>
            </a:r>
            <a:r>
              <a:rPr kumimoji="1" lang="zh-CN" altLang="en-US" dirty="0">
                <a:solidFill>
                  <a:srgbClr val="C00000"/>
                </a:solidFill>
              </a:rPr>
              <a:t>（梯度下降）</a:t>
            </a:r>
            <a:endParaRPr kumimoji="1" lang="en-US" altLang="zh-CN" dirty="0">
              <a:solidFill>
                <a:srgbClr val="C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435" y="628215"/>
            <a:ext cx="3845641" cy="405010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5428343" y="4186865"/>
            <a:ext cx="3066143" cy="66816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7FBDFB56-D7B2-4FAC-B269-A56A502E76D5}"/>
                  </a:ext>
                </a:extLst>
              </p:cNvPr>
              <p:cNvSpPr/>
              <p:nvPr/>
            </p:nvSpPr>
            <p:spPr>
              <a:xfrm>
                <a:off x="296335" y="1598438"/>
                <a:ext cx="4572000" cy="147348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>
                <a:spAutoFit/>
              </a:bodyPr>
              <a:lstStyle/>
              <a:p>
                <a:r>
                  <a:rPr lang="en-US" altLang="zh-CN" sz="1600" dirty="0">
                    <a:latin typeface="Cambria Math" panose="02040503050406030204" pitchFamily="18" charset="0"/>
                  </a:rPr>
                  <a:t>1.</a:t>
                </a:r>
                <a:r>
                  <a:rPr lang="zh-CN" altLang="en-US" sz="1600" dirty="0">
                    <a:latin typeface="Cambria Math" panose="02040503050406030204" pitchFamily="18" charset="0"/>
                  </a:rPr>
                  <a:t>在这里，</a:t>
                </a:r>
                <a:r>
                  <a:rPr lang="en-US" altLang="zh-CN" sz="1600" dirty="0">
                    <a:latin typeface="Cambria Math" panose="02040503050406030204" pitchFamily="18" charset="0"/>
                  </a:rPr>
                  <a:t>w</a:t>
                </a:r>
                <a:r>
                  <a:rPr lang="zh-CN" altLang="en-US" sz="1600" dirty="0">
                    <a:latin typeface="Cambria Math" panose="02040503050406030204" pitchFamily="18" charset="0"/>
                  </a:rPr>
                  <a:t>向量和</a:t>
                </a:r>
                <a:r>
                  <a:rPr lang="en-US" altLang="zh-CN" sz="1600" dirty="0">
                    <a:latin typeface="Cambria Math" panose="02040503050406030204" pitchFamily="18" charset="0"/>
                  </a:rPr>
                  <a:t>b</a:t>
                </a:r>
                <a:r>
                  <a:rPr lang="zh-CN" altLang="en-US" sz="1600" dirty="0">
                    <a:latin typeface="Cambria Math" panose="02040503050406030204" pitchFamily="18" charset="0"/>
                  </a:rPr>
                  <a:t>偏置量分开处理</a:t>
                </a:r>
                <a:endParaRPr lang="en-US" altLang="zh-CN" sz="1600" dirty="0">
                  <a:latin typeface="Cambria Math" panose="02040503050406030204" pitchFamily="18" charset="0"/>
                </a:endParaRPr>
              </a:p>
              <a:p>
                <a:r>
                  <a:rPr lang="en-US" altLang="zh-CN" sz="1600" dirty="0">
                    <a:latin typeface="Cambria Math" panose="02040503050406030204" pitchFamily="18" charset="0"/>
                  </a:rPr>
                  <a:t>2.</a:t>
                </a:r>
                <a:r>
                  <a:rPr lang="zh-CN" altLang="en-US" sz="1600" dirty="0">
                    <a:latin typeface="Cambria Math" panose="02040503050406030204" pitchFamily="18" charset="0"/>
                  </a:rPr>
                  <a:t>采用</a:t>
                </a:r>
                <a:r>
                  <a:rPr lang="en-US" altLang="zh-CN" sz="1600" dirty="0">
                    <a:latin typeface="Cambria Math" panose="02040503050406030204" pitchFamily="18" charset="0"/>
                  </a:rPr>
                  <a:t>C</a:t>
                </a:r>
                <a:r>
                  <a:rPr lang="zh-CN" altLang="en-US" sz="1600" dirty="0">
                    <a:latin typeface="Cambria Math" panose="02040503050406030204" pitchFamily="18" charset="0"/>
                  </a:rPr>
                  <a:t>，不使用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altLang="zh-CN" sz="1600" dirty="0">
                  <a:latin typeface="Cambria Math" panose="02040503050406030204" pitchFamily="18" charset="0"/>
                </a:endParaRPr>
              </a:p>
              <a:p>
                <a:r>
                  <a:rPr lang="en-US" altLang="zh-CN" sz="1600" dirty="0">
                    <a:latin typeface="Cambria Math" panose="02040503050406030204" pitchFamily="18" charset="0"/>
                  </a:rPr>
                  <a:t>3.</a:t>
                </a:r>
                <a:r>
                  <a:rPr lang="zh-CN" altLang="en-US" sz="1600" dirty="0">
                    <a:latin typeface="Cambria Math" panose="02040503050406030204" pitchFamily="18" charset="0"/>
                  </a:rPr>
                  <a:t>可以针对如下优化问题，求解梯度</a:t>
                </a:r>
                <a:endParaRPr lang="en-US" altLang="zh-CN" sz="160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60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en-US" altLang="zh-CN" sz="1600" i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600" i="0" smtClean="0">
                        <a:latin typeface="Cambria Math" panose="02040503050406030204" pitchFamily="18" charset="0"/>
                      </a:rPr>
                      <m:t>= </m:t>
                    </m:r>
                    <m:sPre>
                      <m:sPre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m:rPr>
                            <m:sty m:val="p"/>
                          </m:rPr>
                          <a:rPr lang="en-US" altLang="zh-CN" sz="1600" i="0" smtClean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CN" sz="1600" i="0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1600" i="0" smtClean="0"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1600" i="0" smtClean="0">
                                <a:latin typeface="Cambria Math" panose="02040503050406030204" pitchFamily="18" charset="0"/>
                              </a:rPr>
                              <m:t>d</m:t>
                            </m:r>
                          </m:sup>
                        </m:sSup>
                      </m:sub>
                      <m:sup>
                        <m:r>
                          <m:rPr>
                            <m:sty m:val="p"/>
                          </m:rPr>
                          <a:rPr lang="en-US" altLang="zh-CN" sz="1600" i="0" smtClean="0">
                            <a:latin typeface="Cambria Math" panose="02040503050406030204" pitchFamily="18" charset="0"/>
                          </a:rPr>
                          <m:t>min</m:t>
                        </m:r>
                      </m:sup>
                      <m:e>
                        <m:sSup>
                          <m:sSup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0" smtClean="0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f>
                              <m:fPr>
                                <m:ctrlP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 i="0" smtClean="0"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sz="160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60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sz="1600" i="0" smtClean="0">
                            <a:latin typeface="Cambria Math" panose="02040503050406030204" pitchFamily="18" charset="0"/>
                          </a:rPr>
                          <m:t>C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</m:rPr>
                              <a:rPr lang="en-US" altLang="zh-CN" sz="160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altLang="zh-CN" sz="1600" i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sz="160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zh-CN" sz="160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  <m:r>
                              <a:rPr lang="en-US" altLang="zh-CN" sz="1600" i="0" smtClean="0">
                                <a:latin typeface="Cambria Math" panose="02040503050406030204" pitchFamily="18" charset="0"/>
                              </a:rPr>
                              <m:t>(0,1−</m:t>
                            </m:r>
                            <m:sSub>
                              <m:sSub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600" i="0" smtClean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160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altLang="zh-CN" sz="1600" i="0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  <m:d>
                              <m:d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160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1600" i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sPre>
                  </m:oMath>
                </a14:m>
                <a:r>
                  <a:rPr lang="en-US" altLang="zh-CN" sz="1600" dirty="0"/>
                  <a:t> </a:t>
                </a:r>
              </a:p>
              <a:p>
                <a:r>
                  <a:rPr lang="zh-CN" altLang="en-US" sz="1600" dirty="0"/>
                  <a:t>式中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sz="1600" dirty="0"/>
                  <a:t>b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7FBDFB56-D7B2-4FAC-B269-A56A502E76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35" y="1598438"/>
                <a:ext cx="4572000" cy="1473480"/>
              </a:xfrm>
              <a:prstGeom prst="rect">
                <a:avLst/>
              </a:prstGeom>
              <a:blipFill>
                <a:blip r:embed="rId3"/>
                <a:stretch>
                  <a:fillRect l="-665" t="-1230" b="-18033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箭头: 下 6">
            <a:extLst>
              <a:ext uri="{FF2B5EF4-FFF2-40B4-BE49-F238E27FC236}">
                <a16:creationId xmlns:a16="http://schemas.microsoft.com/office/drawing/2014/main" id="{D8776C31-A5EA-4B3A-A15B-B0AF831DE459}"/>
              </a:ext>
            </a:extLst>
          </p:cNvPr>
          <p:cNvSpPr/>
          <p:nvPr/>
        </p:nvSpPr>
        <p:spPr>
          <a:xfrm>
            <a:off x="2393361" y="3071917"/>
            <a:ext cx="442685" cy="396089"/>
          </a:xfrm>
          <a:prstGeom prst="down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77573E9-843B-4BB9-AF28-922F9CB24333}"/>
                  </a:ext>
                </a:extLst>
              </p:cNvPr>
              <p:cNvSpPr/>
              <p:nvPr/>
            </p:nvSpPr>
            <p:spPr>
              <a:xfrm>
                <a:off x="101664" y="3755177"/>
                <a:ext cx="2373398" cy="92313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20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zh-CN" altLang="en-US" sz="120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zh-CN" altLang="en-US" sz="1200" i="1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zh-CN" altLang="en-US" sz="1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en-US" altLang="zh-CN" sz="1200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latin typeface="Cambria Math" panose="02040503050406030204" pitchFamily="18" charset="0"/>
                                </a:rPr>
                                <m:t>Cyx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 1−</m:t>
                              </m:r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sSup>
                                <m:sSupPr>
                                  <m:ctrlPr>
                                    <a:rPr lang="zh-CN" alt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zh-CN" altLang="en-US" sz="1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en-US" altLang="zh-CN" sz="1200" b="0" i="0" smtClean="0">
                                  <a:latin typeface="Cambria Math" panose="02040503050406030204" pitchFamily="18" charset="0"/>
                                </a:rPr>
                                <m:t>+0</m:t>
                              </m:r>
                              <m:r>
                                <a:rPr lang="zh-CN" altLang="en-US" sz="12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a:rPr lang="zh-CN" altLang="en-US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zh-CN" altLang="en-US" sz="1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1−</m:t>
                              </m:r>
                              <m:r>
                                <a:rPr lang="zh-CN" altLang="en-US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sSup>
                                <m:sSupPr>
                                  <m:ctrlPr>
                                    <a:rPr lang="zh-CN" altLang="en-US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zh-CN" altLang="en-US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zh-CN" altLang="en-US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zh-CN" altLang="en-US" sz="1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77573E9-843B-4BB9-AF28-922F9CB243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64" y="3755177"/>
                <a:ext cx="2373398" cy="923138"/>
              </a:xfrm>
              <a:prstGeom prst="rect">
                <a:avLst/>
              </a:prstGeom>
              <a:blipFill>
                <a:blip r:embed="rId4"/>
                <a:stretch>
                  <a:fillRect l="-27366" t="-75817" b="-163399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351008B-0A71-40CC-9311-6FE6734D49E0}"/>
                  </a:ext>
                </a:extLst>
              </p:cNvPr>
              <p:cNvSpPr/>
              <p:nvPr/>
            </p:nvSpPr>
            <p:spPr>
              <a:xfrm>
                <a:off x="2576338" y="3755177"/>
                <a:ext cx="2264821" cy="92313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20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zh-CN" altLang="en-US" sz="120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  <m:r>
                        <a:rPr lang="zh-CN" altLang="en-US" sz="1200" i="1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zh-CN" altLang="en-US" sz="1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altLang="zh-CN" sz="1200" b="0" i="0" smtClean="0">
                                  <a:latin typeface="Cambria Math" panose="02040503050406030204" pitchFamily="18" charset="0"/>
                                </a:rPr>
                                <m:t>0−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latin typeface="Cambria Math" panose="02040503050406030204" pitchFamily="18" charset="0"/>
                                </a:rPr>
                                <m:t>Cy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 1−</m:t>
                              </m:r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sSup>
                                <m:sSupPr>
                                  <m:ctrlPr>
                                    <a:rPr lang="zh-CN" alt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zh-CN" altLang="en-US" sz="1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sz="1200" b="0" i="0" smtClean="0">
                                  <a:latin typeface="Cambria Math" panose="02040503050406030204" pitchFamily="18" charset="0"/>
                                </a:rPr>
                                <m:t>+0</m:t>
                              </m:r>
                              <m:r>
                                <a:rPr lang="zh-CN" altLang="en-US" sz="12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a:rPr lang="zh-CN" altLang="en-US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zh-CN" altLang="en-US" sz="1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1−</m:t>
                              </m:r>
                              <m:r>
                                <a:rPr lang="zh-CN" altLang="en-US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sSup>
                                <m:sSupPr>
                                  <m:ctrlPr>
                                    <a:rPr lang="zh-CN" altLang="en-US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zh-CN" altLang="en-US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zh-CN" altLang="en-US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zh-CN" altLang="en-US" sz="1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351008B-0A71-40CC-9311-6FE6734D49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338" y="3755177"/>
                <a:ext cx="2264821" cy="923138"/>
              </a:xfrm>
              <a:prstGeom prst="rect">
                <a:avLst/>
              </a:prstGeom>
              <a:blipFill>
                <a:blip r:embed="rId5"/>
                <a:stretch>
                  <a:fillRect l="-28686" t="-75817" r="-536" b="-163399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7664559" y="3363020"/>
                <a:ext cx="1323311" cy="27699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zh-CN" altLang="en-US" sz="12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1−</m:t>
                      </m:r>
                      <m:r>
                        <a:rPr lang="zh-CN" altLang="en-US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zh-CN" altLang="en-US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zh-CN" altLang="en-US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zh-CN" altLang="en-US" sz="12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559" y="3363020"/>
                <a:ext cx="1323311" cy="276999"/>
              </a:xfrm>
              <a:prstGeom prst="rect">
                <a:avLst/>
              </a:prstGeom>
              <a:blipFill>
                <a:blip r:embed="rId6"/>
                <a:stretch>
                  <a:fillRect b="-425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7668850" y="3795566"/>
                <a:ext cx="1323311" cy="27699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200" i="1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zh-CN" altLang="en-US" sz="1200">
                          <a:latin typeface="Cambria Math" panose="02040503050406030204" pitchFamily="18" charset="0"/>
                        </a:rPr>
                        <m:t> 1−</m:t>
                      </m:r>
                      <m:r>
                        <a:rPr lang="zh-CN" altLang="en-US" sz="1200" i="1">
                          <a:latin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zh-CN" alt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1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120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850" y="3795566"/>
                <a:ext cx="1323311" cy="276999"/>
              </a:xfrm>
              <a:prstGeom prst="rect">
                <a:avLst/>
              </a:prstGeom>
              <a:blipFill>
                <a:blip r:embed="rId7"/>
                <a:stretch>
                  <a:fillRect b="-425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351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SVM</a:t>
            </a:r>
            <a:r>
              <a:rPr kumimoji="1" lang="zh-CN" altLang="en-US" dirty="0"/>
              <a:t>硬间隔、软间隔实践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比较小的</a:t>
            </a:r>
            <a:r>
              <a:rPr kumimoji="1" lang="en-US" altLang="zh-CN" dirty="0"/>
              <a:t>C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28" y="1838340"/>
            <a:ext cx="4545243" cy="16192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67" y="1325880"/>
            <a:ext cx="3561736" cy="3402330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2354580" y="1760220"/>
            <a:ext cx="662940" cy="48768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12420" y="3731114"/>
            <a:ext cx="4767547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关于参数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可以通过交叉验证确定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的值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值越大，越可能出现过拟合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值越小，越允许错误存在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28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SVM</a:t>
            </a:r>
            <a:r>
              <a:rPr kumimoji="1" lang="zh-CN" altLang="en-US" dirty="0"/>
              <a:t>硬间隔、软间隔实践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比较大的</a:t>
            </a:r>
            <a:r>
              <a:rPr kumimoji="1" lang="en-US" altLang="zh-CN" dirty="0"/>
              <a:t>C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92" y="1903109"/>
            <a:ext cx="3867076" cy="147444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869" y="1048385"/>
            <a:ext cx="3881482" cy="3707765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2148840" y="1817370"/>
            <a:ext cx="655320" cy="48387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12420" y="3731114"/>
            <a:ext cx="4767547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关于参数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可以通过交叉验证确定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的值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值越大，越可能出现过拟合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值越小，越允许错误存在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4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pause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4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485394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95935" y="157880"/>
            <a:ext cx="3787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扩展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分类：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（硬间隔、软间隔、梯度下降算法）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817418" y="581891"/>
            <a:ext cx="2178627" cy="1891145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168429"/>
              </p:ext>
            </p:extLst>
          </p:nvPr>
        </p:nvGraphicFramePr>
        <p:xfrm>
          <a:off x="3916681" y="1820570"/>
          <a:ext cx="478536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7809">
                  <a:extLst>
                    <a:ext uri="{9D8B030D-6E8A-4147-A177-3AD203B41FA5}">
                      <a16:colId xmlns:a16="http://schemas.microsoft.com/office/drawing/2014/main" val="2294910970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4018944530"/>
                    </a:ext>
                  </a:extLst>
                </a:gridCol>
                <a:gridCol w="998221">
                  <a:extLst>
                    <a:ext uri="{9D8B030D-6E8A-4147-A177-3AD203B41FA5}">
                      <a16:colId xmlns:a16="http://schemas.microsoft.com/office/drawing/2014/main" val="3425774308"/>
                    </a:ext>
                  </a:extLst>
                </a:gridCol>
                <a:gridCol w="1196340">
                  <a:extLst>
                    <a:ext uri="{9D8B030D-6E8A-4147-A177-3AD203B41FA5}">
                      <a16:colId xmlns:a16="http://schemas.microsoft.com/office/drawing/2014/main" val="7733875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情形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问题建模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原问题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对偶问题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509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线性可分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硬间隔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SMO</a:t>
                      </a:r>
                      <a:r>
                        <a:rPr lang="zh-CN" altLang="en-US" dirty="0"/>
                        <a:t>算法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3799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线性可分有少量错误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软间隔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SMO</a:t>
                      </a:r>
                      <a:r>
                        <a:rPr lang="zh-CN" altLang="en-US" dirty="0"/>
                        <a:t>算法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099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非线性可分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核技巧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SMO</a:t>
                      </a:r>
                      <a:r>
                        <a:rPr lang="zh-CN" altLang="en-US" dirty="0"/>
                        <a:t>算法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681839"/>
                  </a:ext>
                </a:extLst>
              </a:tr>
            </a:tbl>
          </a:graphicData>
        </a:graphic>
      </p:graphicFrame>
      <p:sp>
        <p:nvSpPr>
          <p:cNvPr id="7" name="椭圆形标注 6"/>
          <p:cNvSpPr/>
          <p:nvPr/>
        </p:nvSpPr>
        <p:spPr>
          <a:xfrm>
            <a:off x="4626429" y="4099560"/>
            <a:ext cx="1987731" cy="617220"/>
          </a:xfrm>
          <a:prstGeom prst="wedgeEllipseCallout">
            <a:avLst>
              <a:gd name="adj1" fmla="val 57766"/>
              <a:gd name="adj2" fmla="val -121876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这里分两节讲述</a:t>
            </a:r>
          </a:p>
        </p:txBody>
      </p:sp>
      <p:sp>
        <p:nvSpPr>
          <p:cNvPr id="11" name="椭圆形标注 10"/>
          <p:cNvSpPr/>
          <p:nvPr/>
        </p:nvSpPr>
        <p:spPr>
          <a:xfrm>
            <a:off x="7013061" y="4089730"/>
            <a:ext cx="1848999" cy="617220"/>
          </a:xfrm>
          <a:prstGeom prst="wedgeEllipseCallout">
            <a:avLst>
              <a:gd name="adj1" fmla="val 15046"/>
              <a:gd name="adj2" fmla="val -124536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这里未讲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6377940" y="2188896"/>
            <a:ext cx="1131570" cy="81324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6377940" y="3112081"/>
            <a:ext cx="1131570" cy="50101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70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485394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95935" y="157880"/>
            <a:ext cx="3787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扩展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分类：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（硬间隔、软间隔、梯度下降算法）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817418" y="581891"/>
            <a:ext cx="2178627" cy="1891145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3FE9D98F-028B-45CF-B8C3-5221B8E34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811" y="1582057"/>
            <a:ext cx="5008626" cy="276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22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lang="zh-CN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pPr algn="just"/>
            <a:r>
              <a:rPr lang="zh-CN" altLang="en-US" dirty="0"/>
              <a:t>支持向量机简介</a:t>
            </a:r>
            <a:endParaRPr lang="en-US" altLang="zh-CN" dirty="0"/>
          </a:p>
          <a:p>
            <a:pPr lvl="1" algn="just"/>
            <a:r>
              <a:rPr lang="zh-CN" altLang="zh-CN" dirty="0"/>
              <a:t>即便在深度学习取得重大突破，大行其道的时候，</a:t>
            </a:r>
            <a:r>
              <a:rPr lang="en-US" altLang="zh-CN" dirty="0"/>
              <a:t>SVM</a:t>
            </a:r>
            <a:r>
              <a:rPr lang="zh-CN" altLang="zh-CN" dirty="0"/>
              <a:t>算法仍然被广泛使用</a:t>
            </a:r>
            <a:endParaRPr lang="en-US" altLang="zh-CN" dirty="0"/>
          </a:p>
          <a:p>
            <a:pPr lvl="1" algn="just"/>
            <a:r>
              <a:rPr lang="zh-CN" altLang="zh-CN" dirty="0"/>
              <a:t>有时候</a:t>
            </a:r>
            <a:r>
              <a:rPr lang="en-US" altLang="zh-CN" dirty="0"/>
              <a:t>SVM</a:t>
            </a:r>
            <a:r>
              <a:rPr lang="zh-CN" altLang="zh-CN" dirty="0"/>
              <a:t>算法和深度学习模型可以配合使用，比如在目标检测算法</a:t>
            </a:r>
            <a:r>
              <a:rPr lang="en-US" altLang="zh-CN" dirty="0"/>
              <a:t>R-CNN</a:t>
            </a:r>
            <a:r>
              <a:rPr lang="zh-CN" altLang="zh-CN" dirty="0"/>
              <a:t>中，</a:t>
            </a:r>
            <a:r>
              <a:rPr lang="en-US" altLang="zh-CN" dirty="0"/>
              <a:t>SVM</a:t>
            </a:r>
            <a:r>
              <a:rPr lang="zh-CN" altLang="zh-CN" dirty="0"/>
              <a:t>用于对</a:t>
            </a:r>
            <a:r>
              <a:rPr lang="en-US" altLang="zh-CN" dirty="0"/>
              <a:t>Regional Proposal</a:t>
            </a:r>
            <a:r>
              <a:rPr lang="zh-CN" altLang="zh-CN" dirty="0"/>
              <a:t>做出有物体</a:t>
            </a:r>
            <a:r>
              <a:rPr lang="en-US" altLang="zh-CN" dirty="0"/>
              <a:t>/</a:t>
            </a:r>
            <a:r>
              <a:rPr lang="zh-CN" altLang="zh-CN" dirty="0"/>
              <a:t>无物体的分类判定</a:t>
            </a:r>
            <a:endParaRPr lang="en-US" dirty="0"/>
          </a:p>
        </p:txBody>
      </p:sp>
      <p:pic>
        <p:nvPicPr>
          <p:cNvPr id="2050" name="Picture 2" descr="Object Detection : R-CNN, Fast-RCNN, Faster RCNN | by John Shen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167" y="2661703"/>
            <a:ext cx="5232352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17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 smtClean="0"/>
              <a:t>思考题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、线性可分，基本线性可分，线性不可分？</a:t>
            </a:r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、向量点积，夹角余弦，距离计算？</a:t>
            </a:r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、硬间隔模型？</a:t>
            </a:r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、松弛变量及其理解？软间隔模型？</a:t>
            </a:r>
          </a:p>
          <a:p>
            <a:r>
              <a:rPr kumimoji="1" lang="en-US" altLang="zh-CN" dirty="0"/>
              <a:t>5</a:t>
            </a:r>
            <a:r>
              <a:rPr kumimoji="1" lang="zh-CN" altLang="en-US" dirty="0"/>
              <a:t>、铰链损失函数？</a:t>
            </a:r>
          </a:p>
          <a:p>
            <a:r>
              <a:rPr kumimoji="1" lang="en-US" altLang="zh-CN" dirty="0"/>
              <a:t>6</a:t>
            </a:r>
            <a:r>
              <a:rPr kumimoji="1" lang="zh-CN" altLang="en-US" dirty="0"/>
              <a:t>、硬间隔、软间隔模型：梯度下降发求解？</a:t>
            </a:r>
          </a:p>
          <a:p>
            <a:r>
              <a:rPr kumimoji="1" lang="en-US" altLang="zh-CN" dirty="0"/>
              <a:t>7</a:t>
            </a:r>
            <a:r>
              <a:rPr kumimoji="1" lang="zh-CN" altLang="en-US" dirty="0"/>
              <a:t>、参数</a:t>
            </a:r>
            <a:r>
              <a:rPr kumimoji="1" lang="en-US" altLang="zh-CN" dirty="0"/>
              <a:t>C</a:t>
            </a:r>
            <a:r>
              <a:rPr kumimoji="1" lang="zh-CN" altLang="en-US" dirty="0"/>
              <a:t>的意义？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386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pause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40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pause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96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lang="zh-CN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pPr algn="just"/>
            <a:r>
              <a:rPr lang="en-US" altLang="zh-CN" dirty="0"/>
              <a:t>SVM</a:t>
            </a:r>
            <a:r>
              <a:rPr lang="zh-CN" altLang="zh-CN" dirty="0"/>
              <a:t>问题，可以分为如下几种情况：</a:t>
            </a:r>
          </a:p>
          <a:p>
            <a:pPr lvl="1" algn="just"/>
            <a:r>
              <a:rPr lang="en-US" altLang="zh-CN" dirty="0"/>
              <a:t>(1) </a:t>
            </a:r>
            <a:r>
              <a:rPr lang="zh-CN" altLang="zh-CN" dirty="0"/>
              <a:t>线性可分情况下的线性分类器</a:t>
            </a:r>
            <a:r>
              <a:rPr lang="en-US" altLang="zh-CN" dirty="0">
                <a:solidFill>
                  <a:srgbClr val="C00000"/>
                </a:solidFill>
              </a:rPr>
              <a:t>(</a:t>
            </a:r>
            <a:r>
              <a:rPr lang="zh-CN" altLang="zh-CN" dirty="0">
                <a:solidFill>
                  <a:srgbClr val="C00000"/>
                </a:solidFill>
              </a:rPr>
              <a:t>硬间隔</a:t>
            </a:r>
            <a:r>
              <a:rPr lang="en-US" altLang="zh-CN" dirty="0">
                <a:solidFill>
                  <a:srgbClr val="C00000"/>
                </a:solidFill>
              </a:rPr>
              <a:t>Hard Margin)</a:t>
            </a:r>
          </a:p>
          <a:p>
            <a:pPr lvl="1" algn="just"/>
            <a:r>
              <a:rPr lang="en-US" altLang="zh-CN" dirty="0"/>
              <a:t>(2) </a:t>
            </a:r>
            <a:r>
              <a:rPr lang="zh-CN" altLang="zh-CN" dirty="0"/>
              <a:t>线性不可分情况下</a:t>
            </a:r>
            <a:r>
              <a:rPr lang="en-US" altLang="zh-CN" dirty="0"/>
              <a:t>(</a:t>
            </a:r>
            <a:r>
              <a:rPr lang="zh-CN" altLang="zh-CN" dirty="0"/>
              <a:t>基本上是线性可分，但是有一些离群值</a:t>
            </a:r>
            <a:r>
              <a:rPr lang="en-US" altLang="zh-CN" dirty="0"/>
              <a:t>)</a:t>
            </a:r>
            <a:r>
              <a:rPr lang="zh-CN" altLang="zh-CN" dirty="0"/>
              <a:t>的线性分类器</a:t>
            </a:r>
            <a:r>
              <a:rPr lang="en-US" altLang="zh-CN" dirty="0">
                <a:solidFill>
                  <a:srgbClr val="C00000"/>
                </a:solidFill>
              </a:rPr>
              <a:t>(</a:t>
            </a:r>
            <a:r>
              <a:rPr lang="zh-CN" altLang="zh-CN" dirty="0">
                <a:solidFill>
                  <a:srgbClr val="C00000"/>
                </a:solidFill>
              </a:rPr>
              <a:t>软间隔</a:t>
            </a:r>
            <a:r>
              <a:rPr lang="en-US" altLang="zh-CN" dirty="0">
                <a:solidFill>
                  <a:srgbClr val="C00000"/>
                </a:solidFill>
              </a:rPr>
              <a:t>Soft Margin)</a:t>
            </a:r>
          </a:p>
          <a:p>
            <a:pPr lvl="1" algn="just"/>
            <a:r>
              <a:rPr lang="en-US" altLang="zh-CN" dirty="0"/>
              <a:t>(3) </a:t>
            </a:r>
            <a:r>
              <a:rPr lang="zh-CN" altLang="zh-CN" dirty="0"/>
              <a:t>线性不可分情况下</a:t>
            </a:r>
            <a:r>
              <a:rPr lang="en-US" altLang="zh-CN" dirty="0"/>
              <a:t>(</a:t>
            </a:r>
            <a:r>
              <a:rPr lang="zh-CN" altLang="zh-CN" dirty="0"/>
              <a:t>不是线性可分的</a:t>
            </a:r>
            <a:r>
              <a:rPr lang="en-US" altLang="zh-CN" dirty="0"/>
              <a:t>)</a:t>
            </a:r>
            <a:r>
              <a:rPr lang="zh-CN" altLang="zh-CN" dirty="0"/>
              <a:t>的非线性分类器</a:t>
            </a:r>
            <a:r>
              <a:rPr lang="en-US" altLang="zh-CN" dirty="0">
                <a:solidFill>
                  <a:srgbClr val="C00000"/>
                </a:solidFill>
              </a:rPr>
              <a:t>(</a:t>
            </a:r>
            <a:r>
              <a:rPr lang="zh-CN" altLang="zh-CN" dirty="0">
                <a:solidFill>
                  <a:srgbClr val="C00000"/>
                </a:solidFill>
              </a:rPr>
              <a:t>需要使用核</a:t>
            </a:r>
            <a:r>
              <a:rPr lang="en-US" altLang="zh-CN" dirty="0">
                <a:solidFill>
                  <a:srgbClr val="C00000"/>
                </a:solidFill>
              </a:rPr>
              <a:t>(Kernel)</a:t>
            </a:r>
            <a:r>
              <a:rPr lang="zh-CN" altLang="zh-CN" dirty="0">
                <a:solidFill>
                  <a:srgbClr val="C00000"/>
                </a:solidFill>
              </a:rPr>
              <a:t>函数</a:t>
            </a:r>
            <a:r>
              <a:rPr lang="en-US" altLang="zh-CN" dirty="0">
                <a:solidFill>
                  <a:srgbClr val="C00000"/>
                </a:solidFill>
              </a:rPr>
              <a:t>)</a:t>
            </a:r>
          </a:p>
          <a:p>
            <a:pPr lvl="1" algn="just"/>
            <a:endParaRPr lang="zh-CN" altLang="zh-CN" dirty="0"/>
          </a:p>
          <a:p>
            <a:pPr algn="just"/>
            <a:endParaRPr lang="en-US" dirty="0"/>
          </a:p>
        </p:txBody>
      </p:sp>
      <p:pic>
        <p:nvPicPr>
          <p:cNvPr id="10" name="图片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614" y="2787650"/>
            <a:ext cx="1800000" cy="1342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910" y="2787650"/>
            <a:ext cx="1800000" cy="1342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972" y="2787650"/>
            <a:ext cx="1800000" cy="134239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左大括号 2"/>
          <p:cNvSpPr/>
          <p:nvPr/>
        </p:nvSpPr>
        <p:spPr>
          <a:xfrm rot="16200000">
            <a:off x="3476055" y="3200464"/>
            <a:ext cx="483870" cy="2485261"/>
          </a:xfrm>
          <a:prstGeom prst="lef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383393" y="4642603"/>
            <a:ext cx="64633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/>
              <a:t>本讲</a:t>
            </a:r>
          </a:p>
        </p:txBody>
      </p:sp>
      <p:sp>
        <p:nvSpPr>
          <p:cNvPr id="9" name="左大括号 8"/>
          <p:cNvSpPr/>
          <p:nvPr/>
        </p:nvSpPr>
        <p:spPr>
          <a:xfrm rot="16200000">
            <a:off x="6962208" y="3615752"/>
            <a:ext cx="483870" cy="1654683"/>
          </a:xfrm>
          <a:prstGeom prst="lef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907644" y="4642602"/>
            <a:ext cx="87716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/>
              <a:t>下一讲</a:t>
            </a:r>
          </a:p>
        </p:txBody>
      </p:sp>
    </p:spTree>
    <p:extLst>
      <p:ext uri="{BB962C8B-B14F-4D97-AF65-F5344CB8AC3E}">
        <p14:creationId xmlns:p14="http://schemas.microsoft.com/office/powerpoint/2010/main" val="117021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pause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98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11111111"/>
</p:tagLst>
</file>

<file path=ppt/theme/theme1.xml><?xml version="1.0" encoding="utf-8"?>
<a:theme xmlns:a="http://schemas.openxmlformats.org/drawingml/2006/main" name="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7174</TotalTime>
  <Words>3718</Words>
  <Application>Microsoft Office PowerPoint</Application>
  <PresentationFormat>全屏显示(16:9)</PresentationFormat>
  <Paragraphs>546</Paragraphs>
  <Slides>61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72" baseType="lpstr">
      <vt:lpstr>Mangal</vt:lpstr>
      <vt:lpstr>等线</vt:lpstr>
      <vt:lpstr>楷体</vt:lpstr>
      <vt:lpstr>宋体</vt:lpstr>
      <vt:lpstr>微软雅黑</vt:lpstr>
      <vt:lpstr>Arial</vt:lpstr>
      <vt:lpstr>Calibri</vt:lpstr>
      <vt:lpstr>Cambria Math</vt:lpstr>
      <vt:lpstr>Times New Roman</vt:lpstr>
      <vt:lpstr>Wingdings</vt:lpstr>
      <vt:lpstr>清风素材 https://12sc.taobao.com/</vt:lpstr>
      <vt:lpstr>PowerPoint 演示文稿</vt:lpstr>
      <vt:lpstr>分类：SVM（硬间隔、软间隔、梯度下降算法）</vt:lpstr>
      <vt:lpstr>PowerPoint 演示文稿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pause</vt:lpstr>
      <vt:lpstr>分类：SVM（硬间隔、软间隔、梯度下降算法）</vt:lpstr>
      <vt:lpstr>pause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pause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pause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pause</vt:lpstr>
      <vt:lpstr>分类：SVM（硬间隔、软间隔、梯度下降算法）</vt:lpstr>
      <vt:lpstr>pause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pause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pause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pause</vt:lpstr>
      <vt:lpstr>PowerPoint 演示文稿</vt:lpstr>
      <vt:lpstr>PowerPoint 演示文稿</vt:lpstr>
      <vt:lpstr>思考题</vt:lpstr>
      <vt:lpstr>pause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Administrator</cp:lastModifiedBy>
  <cp:revision>427</cp:revision>
  <cp:lastPrinted>2020-03-27T09:34:47Z</cp:lastPrinted>
  <dcterms:created xsi:type="dcterms:W3CDTF">2015-01-23T04:02:45Z</dcterms:created>
  <dcterms:modified xsi:type="dcterms:W3CDTF">2024-08-30T10:29:11Z</dcterms:modified>
  <cp:category/>
  <cp:contentStatus>12sc.taobao.com</cp:contentStatus>
</cp:coreProperties>
</file>